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BOS17tI9OirgnPdjDgquzEcy9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7C1FDE-BEB2-4862-83EB-B1916D073746}">
  <a:tblStyle styleId="{917C1FDE-BEB2-4862-83EB-B1916D07374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0.jpg"/><Relationship Id="rId5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lakerrigan@lbl.gov" TargetMode="External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ythagorean Astronomy: flying space-shrapnel and a misbehaving ...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4497" y="-130628"/>
            <a:ext cx="1220941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0" y="4693918"/>
            <a:ext cx="7585165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box fill in a different person’s name.  Fill your name in the same box on their paper.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Fill a different name in each box on your sheet.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Make sure to put your name in the same box on the other person’s sheet. </a:t>
            </a:r>
            <a:br>
              <a:rPr lang="en-US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226423" y="217715"/>
            <a:ext cx="891757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Welcome to Physics in and Through Cosmology</a:t>
            </a:r>
            <a:b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9980023" y="217715"/>
            <a:ext cx="207489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Please help yourself to Breakfast Munchies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b sitemap" id="155" name="Google Shape;155;p10"/>
          <p:cNvPicPr preferRelativeResize="0"/>
          <p:nvPr/>
        </p:nvPicPr>
        <p:blipFill rotWithShape="1">
          <a:blip r:embed="rId3">
            <a:alphaModFix/>
          </a:blip>
          <a:srcRect b="19163" l="3224" r="51159" t="21041"/>
          <a:stretch/>
        </p:blipFill>
        <p:spPr>
          <a:xfrm>
            <a:off x="2322841" y="0"/>
            <a:ext cx="9624987" cy="66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"/>
          <p:cNvSpPr/>
          <p:nvPr/>
        </p:nvSpPr>
        <p:spPr>
          <a:xfrm>
            <a:off x="78377" y="-60960"/>
            <a:ext cx="2481943" cy="674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Lunch </a:t>
            </a:r>
            <a:endParaRPr sz="3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Patio </a:t>
            </a:r>
            <a:endParaRPr sz="3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50C-1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1:00 pm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Neutrinos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then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Cosmic ray detectors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Interview a Scientist </a:t>
            </a:r>
            <a:endParaRPr sz="36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/>
          <p:nvPr/>
        </p:nvSpPr>
        <p:spPr>
          <a:xfrm>
            <a:off x="0" y="160337"/>
            <a:ext cx="820296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Jaafar Chakrani   </a:t>
            </a:r>
            <a:r>
              <a:rPr b="1" lang="en-US" sz="1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Mon 1-2:30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"Neutrinos: a peek into the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origin of the Universe?"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make a neutrino beam | symmetry magazine" id="162" name="Google Shape;162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llustration of neutrinos and other particles moving down tube" id="163" name="Google Shape;163;p11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llustration of neutrinos and other particles moving down tube" id="164" name="Google Shape;164;p11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 visual history of the expanding Universe includes the hot, dense state known as the Big Bang and... [+] the growth and formation of structure subsequently. The full suite of data, including the observations of the light elements and the cosmic microwave background, leaves only the Big Bang as a valid explanation for all we see. The prediction of a cosmic neutrino background was one of the last great unconfirmed Big Bang predictions." id="165" name="Google Shape;165;p11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 visual history of the expanding Universe includes the hot, dense state known as the Big Bang and... [+] the growth and formation of structure subsequently. The full suite of data, including the observations of the light elements and the cosmic microwave background, leaves only the Big Bang as a valid explanation for all we see. The prediction of a cosmic neutrino background was one of the last great unconfirmed Big Bang predictions." id="166" name="Google Shape;166;p11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trinity.physics.gatech.edu/wp-content/uploads/2021/05/CosmogenicNeutrinosConcept-1200x485.png" id="167" name="Google Shape;16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4869" y="3849189"/>
            <a:ext cx="5957131" cy="2725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- Neutrinos in Cosmology (I) PowerPoint Presentation, free download -  ID:4107911" id="168" name="Google Shape;16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4806" y="2093891"/>
            <a:ext cx="6279675" cy="4709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to make a neutrino beam | symmetry magazine" id="169" name="Google Shape;16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4869" y="7937"/>
            <a:ext cx="5888473" cy="3312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type="title"/>
          </p:nvPr>
        </p:nvSpPr>
        <p:spPr>
          <a:xfrm>
            <a:off x="191589" y="1"/>
            <a:ext cx="10970622" cy="1418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00B0F0"/>
                </a:solidFill>
              </a:rPr>
              <a:t>Small Group Scientist Interview</a:t>
            </a:r>
            <a:br>
              <a:rPr lang="en-US" sz="3200">
                <a:solidFill>
                  <a:srgbClr val="00B0F0"/>
                </a:solidFill>
              </a:rPr>
            </a:br>
            <a:endParaRPr sz="3200">
              <a:solidFill>
                <a:srgbClr val="00B0F0"/>
              </a:solidFill>
            </a:endParaRPr>
          </a:p>
        </p:txBody>
      </p:sp>
      <p:sp>
        <p:nvSpPr>
          <p:cNvPr id="175" name="Google Shape;175;p12"/>
          <p:cNvSpPr txBox="1"/>
          <p:nvPr>
            <p:ph idx="1" type="body"/>
          </p:nvPr>
        </p:nvSpPr>
        <p:spPr>
          <a:xfrm>
            <a:off x="191589" y="740229"/>
            <a:ext cx="11625941" cy="5886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1200">
                <a:latin typeface="Times New Roman"/>
                <a:ea typeface="Times New Roman"/>
                <a:cs typeface="Times New Roman"/>
                <a:sym typeface="Times New Roman"/>
              </a:rPr>
              <a:t>Goal:</a:t>
            </a:r>
            <a:r>
              <a:rPr lang="en-US" sz="11200">
                <a:latin typeface="Times New Roman"/>
                <a:ea typeface="Times New Roman"/>
                <a:cs typeface="Times New Roman"/>
                <a:sym typeface="Times New Roman"/>
              </a:rPr>
              <a:t> To have a close-up experience learning</a:t>
            </a:r>
            <a:r>
              <a:rPr lang="en-US" sz="11200"/>
              <a:t> about a research project </a:t>
            </a:r>
            <a:endParaRPr sz="11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1200"/>
              <a:t>        and do a quick report back to the larger group.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1200"/>
              <a:t>Details of Report back:</a:t>
            </a:r>
            <a:r>
              <a:rPr lang="en-US" sz="11200"/>
              <a:t>  Students make a quick report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1200"/>
              <a:t>                  (video, power point etc.)  that: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1200"/>
              <a:t>Explains the question the scientist’s work is investigating.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1200"/>
              <a:t>The basic laws of physics involved.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1200"/>
              <a:t>How this question is being investigated.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1200"/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1200">
                <a:latin typeface="Times New Roman"/>
                <a:ea typeface="Times New Roman"/>
                <a:cs typeface="Times New Roman"/>
                <a:sym typeface="Times New Roman"/>
              </a:rPr>
              <a:t>All the students are involved in the interview &amp; put together the report.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1200">
                <a:latin typeface="Times New Roman"/>
                <a:ea typeface="Times New Roman"/>
                <a:cs typeface="Times New Roman"/>
                <a:sym typeface="Times New Roman"/>
              </a:rPr>
              <a:t>If any follow-up emails to scientist need to include </a:t>
            </a:r>
            <a:r>
              <a:rPr b="1" lang="en-US" sz="1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lakerrigan@lbl.gov</a:t>
            </a:r>
            <a:r>
              <a:rPr b="1" lang="en-US" sz="1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1200">
                <a:latin typeface="Times New Roman"/>
                <a:ea typeface="Times New Roman"/>
                <a:cs typeface="Times New Roman"/>
                <a:sym typeface="Times New Roman"/>
              </a:rPr>
              <a:t>          &amp; your group’s teacher.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1200">
                <a:latin typeface="Times New Roman"/>
                <a:ea typeface="Times New Roman"/>
                <a:cs typeface="Times New Roman"/>
                <a:sym typeface="Times New Roman"/>
              </a:rPr>
              <a:t>Don’t forget to thank your scientist for their time.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9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7400"/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 </a:t>
            </a:r>
            <a:endParaRPr/>
          </a:p>
          <a:p>
            <a:pPr indent="-1841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76" name="Google Shape;17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10550" y="1422520"/>
            <a:ext cx="26289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Google Shape;181;p13"/>
          <p:cNvGraphicFramePr/>
          <p:nvPr/>
        </p:nvGraphicFramePr>
        <p:xfrm>
          <a:off x="26125" y="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{917C1FDE-BEB2-4862-83EB-B1916D073746}</a:tableStyleId>
              </a:tblPr>
              <a:tblGrid>
                <a:gridCol w="1157950"/>
                <a:gridCol w="1398500"/>
                <a:gridCol w="1454450"/>
                <a:gridCol w="1417150"/>
                <a:gridCol w="1351900"/>
                <a:gridCol w="1323925"/>
                <a:gridCol w="1724825"/>
                <a:gridCol w="1053550"/>
                <a:gridCol w="1109475"/>
              </a:tblGrid>
              <a:tr h="26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B050"/>
                          </a:solidFill>
                        </a:rPr>
                        <a:t>Group #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B050"/>
                          </a:solidFill>
                        </a:rPr>
                        <a:t>1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2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6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7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3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8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8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Scientist name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Maria Mironova</a:t>
                      </a:r>
                      <a:r>
                        <a:rPr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Anne Fortman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Kevin Michael Langhoff</a:t>
                      </a:r>
                      <a:endParaRPr b="1" sz="1600" u="none" cap="none" strike="noStrike">
                        <a:solidFill>
                          <a:srgbClr val="22222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Angira Rastogi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Laura Nosler</a:t>
                      </a:r>
                      <a:endParaRPr b="1"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Tsai-Chen Lee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Tanvi Wamorkar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Luke Grossman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Area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Particle Physics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New Physics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New Physics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Particle Physics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Particle Physics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Quantum Information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AI/ML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Particle Physics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 u="none" cap="none" strike="noStrike"/>
                        <a:t>Teacher / group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</a:rPr>
                        <a:t>Laurie Kerrigan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</a:rPr>
                        <a:t>Laura Guthrie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</a:rPr>
                        <a:t>Sean Fottrell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</a:rPr>
                        <a:t>Mark Matsuzaki</a:t>
                      </a:r>
                      <a:endParaRPr sz="16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</a:rPr>
                        <a:t>Bryan Marten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</a:rPr>
                        <a:t>Dorota Sawicka 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</a:rPr>
                        <a:t>Portia Sharma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Phil Becker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 u="none" cap="none" strike="noStrike"/>
                        <a:t>Student 1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Jessica Tam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Francisca Li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Ibrahim Nadeem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Jennifer Choi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Daphnée CHÉDRU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Brenton Hong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ZITONG TANG (Thomas)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Muskan Ladhar</a:t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 u="none" cap="none" strike="noStrike"/>
                        <a:t>Student 2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Yu Tian Zhang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Ayush Adi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Anveet Patil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Maya Moss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Thelonious Kojan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Brooke Raymond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Aadi Patangi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Hadia Ahmadi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 u="none" cap="none" strike="noStrike"/>
                        <a:t>Student 3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Jerry Peng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Christine Pineda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Sarang Athani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Aryamaan Dash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Jiayuan Fan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Kaushmit Bhowmik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Max Rombakh</a:t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 u="none" cap="none" strike="noStrike"/>
                        <a:t>Student 4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Sergio Hernandez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Kimia Amiri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Alina Kustowkska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Isabella Castaneda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Jacob Landman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Teresa Yu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Rohin Vig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Benji Sirota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2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 u="none" cap="none" strike="noStrike"/>
                        <a:t>Student 5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Lem Taichman-Bernstein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Rishab Ghosh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Sahana Sreekant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Kai Licata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Chloe Faison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Prahlad Vangeepuram Canchi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8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 u="none" cap="none" strike="noStrike"/>
                        <a:t>Student 6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Bhavya Babbellapati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Chun-Yi Wu(Alfred)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Annika Hattan-Kutter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Remy Minnis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Google Shape;186;p14"/>
          <p:cNvGraphicFramePr/>
          <p:nvPr/>
        </p:nvGraphicFramePr>
        <p:xfrm>
          <a:off x="0" y="26909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{917C1FDE-BEB2-4862-83EB-B1916D073746}</a:tableStyleId>
              </a:tblPr>
              <a:tblGrid>
                <a:gridCol w="1185775"/>
                <a:gridCol w="1400525"/>
                <a:gridCol w="1456550"/>
                <a:gridCol w="1419200"/>
                <a:gridCol w="1353850"/>
                <a:gridCol w="1325850"/>
                <a:gridCol w="1727325"/>
                <a:gridCol w="1055075"/>
                <a:gridCol w="1111100"/>
              </a:tblGrid>
              <a:tr h="308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>
                        <a:solidFill>
                          <a:srgbClr val="22222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time 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Mon 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Mon 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Mon 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Mon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Mon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Tues 10:45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Tues 2:45 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Tuesd 10:45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ALS Tues 11-12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1,2,3,7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ALS Tues 3-4 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4,5,6.8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Detector M 2:45-4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3,4,8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Detector T 10:45-12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5,6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Detector T 2:45-4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1,2,7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7" name="Google Shape;187;p14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{917C1FDE-BEB2-4862-83EB-B1916D073746}</a:tableStyleId>
              </a:tblPr>
              <a:tblGrid>
                <a:gridCol w="1185775"/>
                <a:gridCol w="1400525"/>
                <a:gridCol w="1456550"/>
                <a:gridCol w="1419200"/>
                <a:gridCol w="1353850"/>
                <a:gridCol w="1325850"/>
                <a:gridCol w="1727325"/>
                <a:gridCol w="1055075"/>
                <a:gridCol w="1111100"/>
              </a:tblGrid>
              <a:tr h="36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Scientist name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Maria Mironova</a:t>
                      </a:r>
                      <a:r>
                        <a:rPr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Anne Fortman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Kevin Michael Langhoff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Angira Rastogi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Laura Nosler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Tsai-Chen Lee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Tanvi Wamorkar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Luke Grossman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Area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Particle Physics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New Physics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New Physics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Particle Physics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Particle Physics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Quantum Information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AI/ML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Particle Physics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B050"/>
                          </a:solidFill>
                        </a:rPr>
                        <a:t>Group #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B050"/>
                          </a:solidFill>
                        </a:rPr>
                        <a:t>1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2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6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7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3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8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800" u="none" cap="none" strike="noStrike"/>
                        <a:t>Teacher / group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Laurie Kerrigan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Laura Guthrie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Sean Fottrell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Mark Matsuzaki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Bryan Marten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Dorota Sawicka 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Portia Sharma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Phil Becker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 Ghost Particles pierce through Earth: IceCube Observations - Civilsdaily" id="192" name="Google Shape;1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08" y="0"/>
            <a:ext cx="5322516" cy="7098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5"/>
          <p:cNvSpPr/>
          <p:nvPr/>
        </p:nvSpPr>
        <p:spPr>
          <a:xfrm>
            <a:off x="5761946" y="201481"/>
            <a:ext cx="5752730" cy="63709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Tomorrow our speaker starts at 8:30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 please meet </a:t>
            </a:r>
            <a:r>
              <a:rPr b="1" lang="en-US" sz="2400"/>
              <a:t>in your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scientist group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Groups 1,2,5,6,7,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scientist should meet you here.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Groups 3,4,8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meet with Glen Melnik to do detector work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are finished for the day you may leave.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139336" y="87086"/>
            <a:ext cx="1186107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Use your sheet on which you filled in names to meet your partner for each term. Then discuss the answer for the question for that term. 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98201" y="1503097"/>
            <a:ext cx="108247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1) CMB   - What is it?  Why is it significant in the study of the History of the Universe?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6900" y="1990675"/>
            <a:ext cx="1189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2) Photon – What is it? It is the force carrier for which force?  How do cosmologists use them? </a:t>
            </a:r>
            <a:endParaRPr sz="24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06909" y="2565869"/>
            <a:ext cx="115911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3) ATLAS – Where is this physically located?  Why are thousands of Physicists using it?   </a:t>
            </a:r>
            <a:endParaRPr sz="24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149249" y="3114208"/>
            <a:ext cx="112938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4) Milky Way – What is it?  What is at its center? What is its rotational  curve evidence of?   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39334" y="3683834"/>
            <a:ext cx="114169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5) Quantum Mechanics – What does this describe?  How does it connect to dual nature? 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98201" y="4270932"/>
            <a:ext cx="124941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6) Quark -   What are they?  Make up? What holds them together? How do they connect to color? </a:t>
            </a:r>
            <a:endParaRPr sz="2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PS Physics | The Many Paths of Cosmology"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00" y="1503100"/>
            <a:ext cx="12494200" cy="759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182880" y="0"/>
            <a:ext cx="1200912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More - Use your sheet on which you filled in names to meet your partner for each term. Then discuss the answer for the question for that term.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95794" y="1193074"/>
            <a:ext cx="12096205" cy="3997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7)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Dark Matter – Even though we can’t ________it.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Give at least 3 bits of evidence it exists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8) </a:t>
            </a:r>
            <a:r>
              <a:rPr lang="en-US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Particle Decay – What is this? Give at least 2 examples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9) </a:t>
            </a:r>
            <a:r>
              <a:rPr lang="en-US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Warping of space – What causes this? What does it explain?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10) </a:t>
            </a: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Neutrino – What are they? why were neutrinos predicted by Pauli?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11) Electron – Why are they important?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What force doesn’t affect them?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12) Distance Ladders – Describe how each “rung” on the ladder works.</a:t>
            </a:r>
            <a:endParaRPr sz="3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m.media-amazon.com/images/I/9123zT0CBpL._SL1500_.jpg"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" y="879564"/>
            <a:ext cx="11800115" cy="644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8606" y="2263806"/>
            <a:ext cx="8813394" cy="4594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/>
          <p:nvPr/>
        </p:nvSpPr>
        <p:spPr>
          <a:xfrm>
            <a:off x="191588" y="3535680"/>
            <a:ext cx="2223137" cy="366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Phil Becker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Sean Fottrell 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Laura Guthrie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Bryan Marten </a:t>
            </a:r>
            <a:r>
              <a:rPr i="1" lang="en-US" sz="20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20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Mark Matsuzaki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Glen Melnik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Dorota Sawicka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Portia Sharma</a:t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95793" y="-165463"/>
            <a:ext cx="918754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</a:t>
            </a:r>
            <a:r>
              <a:rPr i="1" lang="en-US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From the Lawrence Berkeley National Lab: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Tony Spadafora – Deputy Director of the Physics Division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Nathalie Palanque-Delabrouille – Division Director of the Physics Division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Eric Hall -  Administrative Assistant III • Physics Division 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Adam Foote- Administrative Assistant III • Physics Division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Laurie Kerrigan – Workshop Coordinator / teacher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/>
          <p:nvPr/>
        </p:nvSpPr>
        <p:spPr>
          <a:xfrm>
            <a:off x="139336" y="60960"/>
            <a:ext cx="11869783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Ingrid Peterson     S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afety Coordinator   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 9:00 am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instrumental in helping the Dark Energy Spectroscopic Instrument  (DESI)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and Lux Zeplin (LZ) projects</a:t>
            </a:r>
            <a:endParaRPr/>
          </a:p>
        </p:txBody>
      </p:sp>
      <p:pic>
        <p:nvPicPr>
          <p:cNvPr descr="Emerging Capabilities – Lawrence Berkeley National Laboratory"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67" y="1569066"/>
            <a:ext cx="12009120" cy="5166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/>
          <p:nvPr/>
        </p:nvSpPr>
        <p:spPr>
          <a:xfrm>
            <a:off x="226422" y="34834"/>
            <a:ext cx="11965577" cy="7386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LBNL Conference Room Safety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Do not enter buildings where you do not have business. Limit access to those buildings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you are attending meetings, conferences, conducting research or building 54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(cafeteria). Only enter other buildings if you have a LBNL host escorting you.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Never go on building roofs.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Our roadways are old and narrow. There are several locations that do not have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sidewalks. Exercise caution when driving, walking or running on LBNL roads.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If driving, always yield to pedestrians and follow all California driving laws. You can be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issued a citation for violating California Law.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If walking or running, to the extent available, use sidewalks and crosswalks.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Exercise caution when passing by construction zones, and stay out of designated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 areas.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Adhere to posted signage. Follow posted speed limit signs. Do not access areas posted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"Authorized Personnel Only."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Do not consume alcoholic beverages on site.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If smoking, only smoke at designated smoking areas.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Call 911 for emergencies. You can call (510) 486-9666 at any time for non-life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threatening emergencies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ome – Physical Sciences Area – Lawrence Berkeley National Laboratory (LBNL),  Berkeley, CA – LBNL Physical Sciences Area, incorporating Physics, Nuclear  Science, Accelerator Technology &amp; Applied Physics (ATAP), and Engineering  Divisions" id="129" name="Google Shape;129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ome – Physical Sciences Area – Lawrence Berkeley National Laboratory (LBNL),  Berkeley, CA – LBNL Physical Sciences Area, incorporating Physics, Nuclear  Science, Accelerator Technology &amp; Applied Physics (ATAP), and Engineering  Divisions"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5693" y="40005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celerators Drive Decades of Discoveries at Berkeley Lab and Beyond – Berkeley  Lab News Center"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650129"/>
            <a:ext cx="9255693" cy="52078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wrence Berkeley National Laboratory" id="132" name="Google Shape;13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71220" y="1731146"/>
            <a:ext cx="2820780" cy="176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/>
          <p:nvPr/>
        </p:nvSpPr>
        <p:spPr>
          <a:xfrm>
            <a:off x="0" y="0"/>
            <a:ext cx="11478827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Tony Spadafora        </a:t>
            </a:r>
            <a:r>
              <a:rPr lang="en-US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Deputy Director of the Physics Division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/>
          <p:nvPr/>
        </p:nvSpPr>
        <p:spPr>
          <a:xfrm>
            <a:off x="87087" y="165463"/>
            <a:ext cx="6888479" cy="6463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Mon 10-10:15</a:t>
            </a:r>
            <a:endParaRPr i="1" sz="10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Glen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Melnik!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“Cosmic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Rays”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Physics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Teacher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   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Director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of the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Detectors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iant neutrino telescope to open window to ultra-high-energy universe |  EurekAlert! Science News"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2903" y="-24335"/>
            <a:ext cx="9649097" cy="682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/>
          <p:nvPr/>
        </p:nvSpPr>
        <p:spPr>
          <a:xfrm>
            <a:off x="47382" y="0"/>
            <a:ext cx="1050740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Kevin Langhoff      </a:t>
            </a:r>
            <a:r>
              <a:rPr lang="en-US" sz="1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Mon 10:30-12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32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“The Standard Model and Beyond”</a:t>
            </a:r>
            <a:endParaRPr sz="32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smic neutrinos detected, confirming the Big Bang's last great prediction  | by Ethan Siegel | Starts With A Bang! | Medium" id="145" name="Google Shape;145;p9"/>
          <p:cNvPicPr preferRelativeResize="0"/>
          <p:nvPr/>
        </p:nvPicPr>
        <p:blipFill rotWithShape="1">
          <a:blip r:embed="rId3">
            <a:alphaModFix/>
          </a:blip>
          <a:srcRect b="0" l="4807" r="4714" t="319"/>
          <a:stretch/>
        </p:blipFill>
        <p:spPr>
          <a:xfrm>
            <a:off x="6008914" y="1077218"/>
            <a:ext cx="6183086" cy="5704808"/>
          </a:xfrm>
          <a:prstGeom prst="rect">
            <a:avLst/>
          </a:prstGeom>
          <a:noFill/>
          <a:ln>
            <a:noFill/>
          </a:ln>
        </p:spPr>
      </p:pic>
      <p:sp>
        <p:nvSpPr>
          <p:cNvPr descr="ΛCDM cosmological model ..." id="146" name="Google Shape;146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Elements of the standard ΛCDM cosmological model. Illustrated by the... |  Download Scientific Diagram" id="147" name="Google Shape;147;p9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Elements of the standard ΛCDM cosmological model. Illustrated by the pie is the fraction of the mass-energy of the Universe in various components. Also noted are some other necessary parts of the standard model, namely seed perturbations and baryo/leptogenesis. " id="148" name="Google Shape;148;p9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www.researchgate.net/profile/Edward-Kolb/publication/1765880/figure/fig1/AS:279970107674627@1443761483450/Elements-of-the-standard-LCDM-cosmological-model-Illustrated-by-the-pie-is-the-fraction.png" id="149" name="Google Shape;149;p9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343150"/>
            <a:ext cx="5934075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2020-06-26T17:07:45Z</dcterms:created>
  <dc:creator>Laurie Kerrigan</dc:creator>
</cp:coreProperties>
</file>