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bARSfAk5Vybv3tB/4mzQ1+VM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14FC26-7802-42B2-8E2F-823E4C53184E}">
  <a:tblStyle styleId="{5614FC26-7802-42B2-8E2F-823E4C5318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b65506d1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b65506d1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70d6144ae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770d6144a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770d6144ae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770d6144a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b2fceebba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b2fcee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7.jpg"/><Relationship Id="rId5" Type="http://schemas.openxmlformats.org/officeDocument/2006/relationships/image" Target="../media/image21.png"/><Relationship Id="rId6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1.gif"/><Relationship Id="rId5" Type="http://schemas.openxmlformats.org/officeDocument/2006/relationships/image" Target="../media/image29.jpg"/><Relationship Id="rId6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32.gif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42.png"/><Relationship Id="rId6" Type="http://schemas.openxmlformats.org/officeDocument/2006/relationships/image" Target="../media/image39.jpg"/><Relationship Id="rId7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Relationship Id="rId4" Type="http://schemas.openxmlformats.org/officeDocument/2006/relationships/image" Target="../media/image4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31.png"/><Relationship Id="rId7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.gif"/><Relationship Id="rId6" Type="http://schemas.openxmlformats.org/officeDocument/2006/relationships/image" Target="../media/image29.jpg"/><Relationship Id="rId7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4"/>
          <p:cNvGraphicFramePr/>
          <p:nvPr/>
        </p:nvGraphicFramePr>
        <p:xfrm>
          <a:off x="26125" y="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{5614FC26-7802-42B2-8E2F-823E4C53184E}</a:tableStyleId>
              </a:tblPr>
              <a:tblGrid>
                <a:gridCol w="1157950"/>
                <a:gridCol w="1398500"/>
                <a:gridCol w="1454450"/>
                <a:gridCol w="1417150"/>
                <a:gridCol w="1351900"/>
                <a:gridCol w="1323925"/>
                <a:gridCol w="1724825"/>
                <a:gridCol w="1053550"/>
                <a:gridCol w="1109475"/>
              </a:tblGrid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Group #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1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2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6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7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3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8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Scientist name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Maria Mironova</a:t>
                      </a:r>
                      <a:r>
                        <a:rPr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Anne Fortman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Kevin Michael Langhoff</a:t>
                      </a:r>
                      <a:endParaRPr b="1" sz="1600" u="none" cap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Angira Rastogi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Laura Nosler</a:t>
                      </a:r>
                      <a:endParaRPr b="1"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Tsai-Chen Lee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Tanvi Wamorkar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Luke Grossman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Area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New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New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Quantum Information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AI/ML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Particle Physics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Teacher / group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Laurie Kerrigan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Laura Guthrie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Sean Fottrell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Mark Matsuzaki</a:t>
                      </a:r>
                      <a:endParaRPr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Bryan Marten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Dorota Sawicka 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Portia Sharma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 Becker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1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Jessica Tam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Francisca Li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Ibrahim Nadeem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Jennifer Choi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Daphnée CHÉDRU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Brenton Hong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ZITONG TANG (Thomas)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Muskan Ladhar</a:t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2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Yu Tian Zhang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Ayush Adi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Anveet Patil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Maya Moss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Thelonious Kojan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Brooke Raymond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Aadi Patangi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Hadia Ahmadi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3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Jerry Peng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Christine Pineda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Sarang Athani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Aryamaan Dash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Jiayuan Fan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Kaushmit Bhowmik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Max Rombakh</a:t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4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Sergio Hernandez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Kimia Amiri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Alina Kustowkska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Isabella Castaneda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Jacob Landman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Teresa Yu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Rohin Vig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Benji Sirota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5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Lem Taichman-Bernstein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Rishab Ghosh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Sahana Sreekant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Kai Licata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Chloe Faison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Prahlad Vangeepuram Canchi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/>
                        <a:t>Student 6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Bhavya Babbellapati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Chun-Yi Wu(Alfred)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Annika Hattan-Kutter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Remy Minnis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hine learning in industry | ATRIA Innovation"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6398" y="475623"/>
            <a:ext cx="8247226" cy="568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69670" y="6528363"/>
            <a:ext cx="121223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search?q=machine+learning&amp;rlz=1C1CHBF_enUS758US758&amp;sxsrf=ALiCzsbC7Pc25LXWy0EOfo9H1mIpGB87Nw:1655498157909&amp;source=lnms&amp;tbm=isch&amp;sa=X&amp;ved=2ahUKEwjVmIOdq7X4AhU0K0QIHVpvDw0Q_AUoAnoECAIQBA&amp;biw=1536&amp;bih=723&amp;dpr=1.25#imgrc=SCVZZpYKEtuUkM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69674" y="107775"/>
            <a:ext cx="37968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B0F0"/>
                </a:solidFill>
              </a:rPr>
              <a:t>Sascha Diefenbacher</a:t>
            </a:r>
            <a:endParaRPr b="1" sz="4400">
              <a:solidFill>
                <a:srgbClr val="00B0F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400">
                <a:solidFill>
                  <a:schemeClr val="dk1"/>
                </a:solidFill>
              </a:rPr>
              <a:t>  </a:t>
            </a:r>
            <a:r>
              <a:rPr b="1" i="1" lang="en-US" sz="4400">
                <a:solidFill>
                  <a:srgbClr val="FF0000"/>
                </a:solidFill>
              </a:rPr>
              <a:t>"Machine Learning in High Energy Physics"</a:t>
            </a:r>
            <a:r>
              <a:rPr b="1" lang="en-US" sz="4400">
                <a:solidFill>
                  <a:srgbClr val="FF0000"/>
                </a:solidFill>
              </a:rPr>
              <a:t> </a:t>
            </a:r>
            <a:endParaRPr sz="6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eep-learning neural network creates its own interpretive dance |  Extremetech" id="156" name="Google Shape;156;p20"/>
          <p:cNvSpPr/>
          <p:nvPr/>
        </p:nvSpPr>
        <p:spPr>
          <a:xfrm>
            <a:off x="420475" y="-1970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548653" y="278675"/>
            <a:ext cx="547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7399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i="1" lang="en-US" sz="4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Quarknet activities   </a:t>
            </a:r>
            <a:endParaRPr i="1" sz="4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399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399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100">
                <a:solidFill>
                  <a:srgbClr val="FF0000"/>
                </a:solidFill>
                <a:highlight>
                  <a:schemeClr val="lt1"/>
                </a:highlight>
              </a:rPr>
              <a:t>Joel Klammer</a:t>
            </a:r>
            <a:endParaRPr b="1" sz="41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17399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399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00FF00"/>
                </a:solidFill>
                <a:highlight>
                  <a:srgbClr val="FFFFFF"/>
                </a:highlight>
              </a:rPr>
              <a:t>How to measure</a:t>
            </a:r>
            <a:endParaRPr sz="4100">
              <a:solidFill>
                <a:srgbClr val="00FF00"/>
              </a:solidFill>
              <a:highlight>
                <a:srgbClr val="FFFFFF"/>
              </a:highlight>
            </a:endParaRPr>
          </a:p>
          <a:p>
            <a:pPr indent="17399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00FF00"/>
                </a:solidFill>
                <a:highlight>
                  <a:srgbClr val="FFFFFF"/>
                </a:highlight>
              </a:rPr>
              <a:t>     a boson</a:t>
            </a:r>
            <a:endParaRPr i="1" sz="69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ints of a &amp;#39;sterile&amp;#39; neutrino - Cosmos Magazine"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875" y="1139076"/>
            <a:ext cx="7187126" cy="53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7367451" y="731520"/>
            <a:ext cx="451104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m.media-amazon.com/images/I/9123zT0CBpL._SL1500_.jpg"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109"/>
            <a:ext cx="10170381" cy="711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/>
          <p:nvPr/>
        </p:nvSpPr>
        <p:spPr>
          <a:xfrm flipH="1">
            <a:off x="10335251" y="6374167"/>
            <a:ext cx="17916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https://www.amazon.com/Fundamental-Particles-Interactions-Chart-59/dp/B00O2FWXVI</a:t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10307098" y="-56109"/>
            <a:ext cx="1935330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What are the 4 forces?  What does each do? How has each on been involved in the structure of the atom? Universe?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What are quarks? Leptons? Bosons? 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S Physics | The Many Paths of Cosmology" id="175" name="Google Shape;175;g2eb65506d11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175" y="66450"/>
            <a:ext cx="10108120" cy="67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eb65506d11_0_4"/>
          <p:cNvSpPr txBox="1"/>
          <p:nvPr/>
        </p:nvSpPr>
        <p:spPr>
          <a:xfrm>
            <a:off x="10037950" y="66450"/>
            <a:ext cx="21762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is the history of the Universe in 1 min?</a:t>
            </a:r>
            <a:endParaRPr sz="3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/>
          <p:nvPr/>
        </p:nvSpPr>
        <p:spPr>
          <a:xfrm>
            <a:off x="130629" y="-60960"/>
            <a:ext cx="1003227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Maria Mironova </a:t>
            </a:r>
            <a:endParaRPr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i="1"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Discovering Invisible: Pixel Detectors in Particle Physics”</a:t>
            </a: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ign and Performance of the ATLAS Pixel Detector"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0654" y="931601"/>
            <a:ext cx="2919310" cy="2694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roduction to the ATLAS Detector at the LHC | Energy Blog" id="183" name="Google Shape;1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73016"/>
            <a:ext cx="9090026" cy="518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172425" y="0"/>
            <a:ext cx="12333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How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this all starting to fit together?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Beginning to the End of the Universe: The mystery of dark energy |  Astronomy.com"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8" y="823851"/>
            <a:ext cx="6476733" cy="6034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>
            <a:off x="0" y="6505300"/>
            <a:ext cx="598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search?q=dark+energy&amp;rlz=1C1CHBF_enUS758US758&amp;sxsrf=ALiCzsYfZULmoo9cWxHIM8AY_srcG8u0uw:1656199420421&amp;source=lnms&amp;tbm=isch&amp;sa=X&amp;ved=2ahUKEwi7mIbR38n4AhXBK0QIHQQQD5EQ_AUoAnoECAIQBA&amp;biw=1536&amp;bih=723&amp;dpr=1.25#imgrc=OWABB5lyJE-EWM&amp;imgdii=suotuE-LOEDpmM</a:t>
            </a:r>
            <a:endParaRPr/>
          </a:p>
        </p:txBody>
      </p:sp>
      <p:pic>
        <p:nvPicPr>
          <p:cNvPr descr="What Is Fundamental Particles Of Matter"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5656" y="-103779"/>
            <a:ext cx="3821310" cy="4685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ence - The Dark Energy Survey" id="192" name="Google Shape;1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975" y="1320225"/>
            <a:ext cx="3105474" cy="31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ary Particles | Wright Laboratory" id="193" name="Google Shape;19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5150" y="0"/>
            <a:ext cx="2662000" cy="149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6665150" y="4169675"/>
            <a:ext cx="5629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rgbClr val="9900FF"/>
                </a:solidFill>
              </a:rPr>
              <a:t>Over breakfast meet with your </a:t>
            </a:r>
            <a:r>
              <a:rPr lang="en-US" sz="31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1a Super Nova person </a:t>
            </a:r>
            <a:endParaRPr sz="31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100"/>
              <a:buFont typeface="Times New Roman"/>
              <a:buAutoNum type="arabicParenR"/>
            </a:pPr>
            <a:r>
              <a:rPr lang="en-US" sz="31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type 1a super Nova, why is it important?</a:t>
            </a:r>
            <a:endParaRPr sz="31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100"/>
              <a:buFont typeface="Times New Roman"/>
              <a:buAutoNum type="arabicParenR"/>
            </a:pPr>
            <a:r>
              <a:rPr lang="en-US" sz="31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all you have learned fit together</a:t>
            </a:r>
            <a:endParaRPr sz="33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ndard-candle supernovae are still standard, but why? | Astronomy.com"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2413" y="844731"/>
            <a:ext cx="8936741" cy="609164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243840" y="113211"/>
            <a:ext cx="11495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Brightness graph that Saul Perlmutter referred to yesterday.  It always follows the same pattern so it can be used as a Standard Candle.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his team use it?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k Matter vs. Dark Energy | What is Dark Matter Made Of?"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0267" y="2619167"/>
            <a:ext cx="6291733" cy="4218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re&amp;#39;s A Debate Raging Over Whether Dark Matter Is Real, But One Side Is  Cheating" id="206" name="Google Shape;2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99312"/>
            <a:ext cx="6428207" cy="4258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rk Matter | COSMOS" id="207" name="Google Shape;20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36" y="74772"/>
            <a:ext cx="3603209" cy="2450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vitational lens - Wikipedia" id="208" name="Google Shape;208;p16"/>
          <p:cNvPicPr preferRelativeResize="0"/>
          <p:nvPr/>
        </p:nvPicPr>
        <p:blipFill rotWithShape="1">
          <a:blip r:embed="rId6">
            <a:alphaModFix/>
          </a:blip>
          <a:srcRect b="5168" l="702" r="0" t="7015"/>
          <a:stretch/>
        </p:blipFill>
        <p:spPr>
          <a:xfrm>
            <a:off x="7989687" y="0"/>
            <a:ext cx="4202313" cy="280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4239725" y="159475"/>
            <a:ext cx="3000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E75B5"/>
                </a:solidFill>
              </a:rPr>
              <a:t>Nicholas Rodd</a:t>
            </a:r>
            <a:r>
              <a:rPr lang="en-US" sz="3400">
                <a:solidFill>
                  <a:schemeClr val="dk1"/>
                </a:solidFill>
              </a:rPr>
              <a:t>  </a:t>
            </a:r>
            <a:r>
              <a:rPr i="1" lang="en-US" sz="3400">
                <a:solidFill>
                  <a:schemeClr val="dk1"/>
                </a:solidFill>
              </a:rPr>
              <a:t>"</a:t>
            </a:r>
            <a:r>
              <a:rPr i="1" lang="en-US" sz="3400">
                <a:solidFill>
                  <a:srgbClr val="FF00FF"/>
                </a:solidFill>
              </a:rPr>
              <a:t>The Hunt for Dark Matter"</a:t>
            </a:r>
            <a:endParaRPr sz="36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ul Perlmutter Ph.D. '89 wins the Nobel Prize in Physics - Berkeley  Graduate Division"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63556" cy="316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pernovae, Dark Energy, and the Accelerating Universe: Physics Today: Vol  56, No 4" id="215" name="Google Shape;2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3319" y="1507444"/>
            <a:ext cx="7144071" cy="5150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/>
          <p:nvPr/>
        </p:nvSpPr>
        <p:spPr>
          <a:xfrm>
            <a:off x="4663556" y="0"/>
            <a:ext cx="76242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Saul Perlmutter 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2011 Nobel Prize 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for his discovery of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energy</a:t>
            </a:r>
            <a:endParaRPr/>
          </a:p>
        </p:txBody>
      </p:sp>
      <p:pic>
        <p:nvPicPr>
          <p:cNvPr descr="The Beginning to the End of the Universe: The mystery of dark energy |  Astronomy.com" id="217" name="Google Shape;2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33911"/>
            <a:ext cx="3997234" cy="372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113213" y="-38506"/>
            <a:ext cx="177773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Why do we only see one side of the moon? </a:t>
            </a:r>
            <a:endParaRPr/>
          </a:p>
        </p:txBody>
      </p:sp>
      <p:pic>
        <p:nvPicPr>
          <p:cNvPr descr="Supernovae, Dark Energy, and the Fate of Our Universe - AAS Nova"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785" y="3700273"/>
            <a:ext cx="3724215" cy="2897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best way to measure dark energy just got better" id="224" name="Google Shape;22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6263" y="783590"/>
            <a:ext cx="3774530" cy="291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/>
          <p:nvPr/>
        </p:nvSpPr>
        <p:spPr>
          <a:xfrm>
            <a:off x="6471821" y="-38505"/>
            <a:ext cx="57201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&amp; why where Super Nova 1a </a:t>
            </a:r>
            <a:endParaRPr i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Used in the discovery of 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Energy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113213" y="3402657"/>
            <a:ext cx="64530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Are these the same? How do they relate to yesterdays calculations? </a:t>
            </a:r>
            <a:endParaRPr sz="2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arch for Higgs boson decays to beyond-the-Standard-Model light bosons in  four-lepton events with the ATLAS detector at $\sqrt{s}=13$ TeV - CERN  Document Server" id="227" name="Google Shape;22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13" y="4834567"/>
            <a:ext cx="3162300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gs Boson Decay Stock Photo, Picture And Royalty Free Image. Image  46964840." id="228" name="Google Shape;228;p23"/>
          <p:cNvPicPr preferRelativeResize="0"/>
          <p:nvPr/>
        </p:nvPicPr>
        <p:blipFill rotWithShape="1">
          <a:blip r:embed="rId6">
            <a:alphaModFix/>
          </a:blip>
          <a:srcRect b="0" l="1278" r="0" t="10572"/>
          <a:stretch/>
        </p:blipFill>
        <p:spPr>
          <a:xfrm>
            <a:off x="3684232" y="3997890"/>
            <a:ext cx="4009117" cy="2723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 Not: The Dark Side of the Moon" id="229" name="Google Shape;22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0297" y="-5791"/>
            <a:ext cx="2958483" cy="295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5"/>
          <p:cNvGraphicFramePr/>
          <p:nvPr/>
        </p:nvGraphicFramePr>
        <p:xfrm>
          <a:off x="0" y="2690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{5614FC26-7802-42B2-8E2F-823E4C53184E}</a:tableStyleId>
              </a:tblPr>
              <a:tblGrid>
                <a:gridCol w="1185775"/>
                <a:gridCol w="1400525"/>
                <a:gridCol w="1456550"/>
                <a:gridCol w="1419200"/>
                <a:gridCol w="1353850"/>
                <a:gridCol w="1325850"/>
                <a:gridCol w="1727325"/>
                <a:gridCol w="1055075"/>
                <a:gridCol w="1111100"/>
              </a:tblGrid>
              <a:tr h="30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rgbClr val="22222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time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Mon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Tues 10:45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Tues 2:45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Tuesd 10:45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ALS Tues 11-12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1,2,3,7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ALS Tues 3-4 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4,5,6.8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Detector M 2:45-4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3,4,8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Detector T 10:45-12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5,6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Detector T 2:45-4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1,2,7</a:t>
                      </a:r>
                      <a:endParaRPr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14225" marB="14225" marR="21325" marL="213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Google Shape;90;p5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{5614FC26-7802-42B2-8E2F-823E4C53184E}</a:tableStyleId>
              </a:tblPr>
              <a:tblGrid>
                <a:gridCol w="1185775"/>
                <a:gridCol w="1400525"/>
                <a:gridCol w="1456550"/>
                <a:gridCol w="1419200"/>
                <a:gridCol w="1353850"/>
                <a:gridCol w="1325850"/>
                <a:gridCol w="1727325"/>
                <a:gridCol w="1055075"/>
                <a:gridCol w="1111100"/>
              </a:tblGrid>
              <a:tr h="3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Scientist name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Maria Mironova</a:t>
                      </a:r>
                      <a:r>
                        <a:rPr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Anne Fortman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Kevin Michael Langhoff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Angira Rastogi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Laura Nosler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Tsai-Chen Lee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Tanvi Wamorkar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Luke Grossman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Area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New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New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Quantum Information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22222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AI/ML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Particle Physics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Group # 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B050"/>
                          </a:solidFill>
                        </a:rPr>
                        <a:t>1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2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6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7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3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B050"/>
                          </a:solidFill>
                        </a:rPr>
                        <a:t>8</a:t>
                      </a:r>
                      <a:endParaRPr/>
                    </a:p>
                  </a:txBody>
                  <a:tcPr marT="7950" marB="7950" marR="11900" marL="119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/>
                        <a:t>Teacher / group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Laurie Kerrigan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Laura Guthrie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Sean Fottrell 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Mark Matsuzaki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Bryan Marten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Dorota Sawicka 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Portia Sharma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 Becker</a:t>
                      </a:r>
                      <a:endParaRPr/>
                    </a:p>
                  </a:txBody>
                  <a:tcPr marT="15250" marB="15250" marR="22850" marL="228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earch | Seyda Ipek" id="234" name="Google Shape;2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37393"/>
            <a:ext cx="9679407" cy="522060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/>
          <p:nvPr/>
        </p:nvSpPr>
        <p:spPr>
          <a:xfrm>
            <a:off x="1236617" y="322217"/>
            <a:ext cx="50286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Student presentations.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w Effort to Map the Universe, Unravel Mysteries of “Dark Energy” –  Department of Physics &amp; Astronomy" id="236" name="Google Shape;2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1283" y="-71022"/>
            <a:ext cx="4730717" cy="265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1" y="165463"/>
            <a:ext cx="839887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Tomorrow:  Round table Q &amp; A session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Think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   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Questions!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Thank- you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groups! 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smic Distance Ladder, skynetblogs | sciencesprings" id="242" name="Google Shape;2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9359" y="865940"/>
            <a:ext cx="9692641" cy="5992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70d6144ae_0_5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g2770d6144ae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625" y="-108950"/>
            <a:ext cx="7998877" cy="68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g2770d6144ae_0_68"/>
          <p:cNvGraphicFramePr/>
          <p:nvPr/>
        </p:nvGraphicFramePr>
        <p:xfrm>
          <a:off x="399050" y="2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{5614FC26-7802-42B2-8E2F-823E4C53184E}</a:tableStyleId>
              </a:tblPr>
              <a:tblGrid>
                <a:gridCol w="1493725"/>
                <a:gridCol w="1553450"/>
                <a:gridCol w="1513625"/>
                <a:gridCol w="1443925"/>
                <a:gridCol w="1414050"/>
                <a:gridCol w="1842250"/>
                <a:gridCol w="1125275"/>
                <a:gridCol w="1185025"/>
              </a:tblGrid>
              <a:tr h="27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Laurie Kerrigan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Laura Guthrie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Sean Fottrell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Mark Matsuzaki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Bryan Marten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Dorota Sawicka 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Portia Sharma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 Becker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1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2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5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6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7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4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3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 8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0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Jessica Tam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Francisca Li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Ibrahim Nadeem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Jennifer Choi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Daphnée CHÉDRU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ZITONG TANG (Thomas)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Muskan Ladhar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Yu Tian Zhang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Ayush Adi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Anveet Patil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Maya Moss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Thelonious Kojan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Brooke Raymond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Aadi Patangi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Hadia Ahmadi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Jerry Peng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Christine Pineda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Sarang Athani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Aryamaan Dash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Kaushmit Bhowmik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Max Rombakh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Sergio Hernandez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Kimia Amiri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Alina Kustowkska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Isabella Castaneda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Jacob Landman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Teresa Yu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Benji Sirota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0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Lem Taichman-Bernstein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Rishab Ghosh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Sahana Sreekant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Kai Licata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Chloe Faison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Prahlad Vangeepuram Canchi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Bhavya Babbellapati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Chun-Yi Wu(Alfred)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Annika Hattan-Kutter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Remy Minnis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9050" marB="19050" marR="28575" marL="28575" anchor="b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775062" y="269967"/>
            <a:ext cx="944009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Giacomo Marocco </a:t>
            </a: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Tues 8:30-10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"Quantum Measurements of the Invisible."</a:t>
            </a:r>
            <a:r>
              <a:rPr lang="en-US" sz="32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Quantum Information – CNQO" id="96" name="Google Shape;96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antum Information – CNQO"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433" y="1898470"/>
            <a:ext cx="8595266" cy="429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/>
          <p:nvPr/>
        </p:nvSpPr>
        <p:spPr>
          <a:xfrm>
            <a:off x="60960" y="130629"/>
            <a:ext cx="744582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Angira Rastogi   </a:t>
            </a:r>
            <a:r>
              <a:rPr b="1" lang="en-US" sz="1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Tues 1-2:30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 "Physics of photons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          from protons". </a:t>
            </a:r>
            <a:endParaRPr sz="32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 flipH="1" rot="10800000">
            <a:off x="7691052" y="844127"/>
            <a:ext cx="157625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search?q=Higgs+boson+and+Charm+quark&amp;rlz=1C1CHBF_enUS758US758&amp;sxsrf=ALiCzsZy9YmszoIXq_RDrlXf_8Fp-iObDg:1656197890156&amp;source=lnms&amp;tbm=isch&amp;sa=X&amp;ved=2ahUKEwiSkq732cn4AhX2C0QIHXkHBXoQ_AUoAnoECAEQBA&amp;biw=1536&amp;bih=723&amp;dpr=1.25#imgrc=nGutdgOiebhKBM</a:t>
            </a: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7863841" y="5196393"/>
            <a:ext cx="40233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search?q=Higgs+boson+and+Charm+quark&amp;rlz=1C1CHBF_enUS758US758&amp;sxsrf=ALiCzsZy9YmszoIXq_RDrlXf_8Fp-iObDg:1656197890156&amp;source=lnms&amp;tbm=isch&amp;sa=X&amp;ved=2ahUKEwiSkq732cn4AhX2C0QIHXkHBXoQ_AUoAnoECAEQBA&amp;biw=1536&amp;bih=723&amp;dpr=1.25#imgrc=BmxCJoJBY_ek_M&amp;imgdii=6W8JNNpf2RziGM</a:t>
            </a:r>
            <a:endParaRPr/>
          </a:p>
        </p:txBody>
      </p:sp>
      <p:pic>
        <p:nvPicPr>
          <p:cNvPr descr="1: The Standard Model of particle physics, with quarks (purple),... |  Download Scientific Diagram"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947" y="2834898"/>
            <a:ext cx="6617210" cy="4468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udying the Higgs boson in its most common – yet uncommonly challenging –  decay channel | ATLAS Experiment at CERN" id="106" name="Google Shape;106;p8"/>
          <p:cNvPicPr preferRelativeResize="0"/>
          <p:nvPr/>
        </p:nvPicPr>
        <p:blipFill rotWithShape="1">
          <a:blip r:embed="rId4">
            <a:alphaModFix/>
          </a:blip>
          <a:srcRect b="88" l="5631" r="0" t="0"/>
          <a:stretch/>
        </p:blipFill>
        <p:spPr>
          <a:xfrm>
            <a:off x="6492533" y="0"/>
            <a:ext cx="5653612" cy="2485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LHC as a photon collider | CMS Experiment" id="107" name="Google Shape;1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1993" y="2191586"/>
            <a:ext cx="2846612" cy="1897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das Electromagnéticas, Longitud De Onda - Waves Physics, HD Png Download  - kindpng" id="108" name="Google Shape;10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578" y="4418427"/>
            <a:ext cx="3129553" cy="2439573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ree quarks ..." id="109" name="Google Shape;10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's Really Inside A Proton?. If you think it's just three quarks… | by  Ethan Siegel | Starts With A Bang! | Medium" id="110" name="Google Shape;11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575" y="1826084"/>
            <a:ext cx="2986692" cy="250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5886994" y="478971"/>
            <a:ext cx="6000206" cy="6401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Tues 2:45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ALS   4,5,6.8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Detectors 1,2,7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Interview with Tanvi Wamorkar 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Wed. morning in Aud 50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learn about machine learning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&amp; Dark Matter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work with QuarkNet activities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Teachers – lunch with QuarkNet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7 Ghost Particles pierce through Earth: IceCube Observations - Civilsdaily"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322516" cy="709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182880" y="0"/>
            <a:ext cx="120091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More - Use your sheet on which you filled in names to meet your partner for each term. Then discuss the answer for the question for that term.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95794" y="1193074"/>
            <a:ext cx="12096205" cy="3997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7)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Dark Matter – Even though we can’t ________it.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Give at least 3 bits of evidence it exists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8) </a:t>
            </a:r>
            <a:r>
              <a:rPr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Particle Decay – What is this? Give at least 2 examples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9) </a:t>
            </a: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Warping of space – What causes this? What does it explain?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10) </a:t>
            </a: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Neutrino – What are they? why were neutrinos predicted by Pauli?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11) Electron – Why are they important?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What force doesn’t affect them?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12) Distance Ladders – Describe how each “rung” on the ladder works.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m.media-amazon.com/images/I/9123zT0CBpL._SL1500_.jpg"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1193064"/>
            <a:ext cx="11800114" cy="64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b2fceebba_0_1"/>
          <p:cNvSpPr txBox="1"/>
          <p:nvPr/>
        </p:nvSpPr>
        <p:spPr>
          <a:xfrm>
            <a:off x="0" y="0"/>
            <a:ext cx="121002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white light made of? (after playing with the diffraction grating) </a:t>
            </a:r>
            <a:endParaRPr i="1" sz="2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Take a diffraction gradient (little plastic piece) &amp; play with it. What is going on? </a:t>
            </a:r>
            <a:endParaRPr i="1" sz="2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Which color clothing (pigment) not light,is the coolest under a hot sun?  Why? </a:t>
            </a:r>
            <a:endParaRPr i="1" sz="2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Which force does this involve? </a:t>
            </a:r>
            <a:endParaRPr i="1" sz="2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eb2fceebba_0_1"/>
          <p:cNvSpPr txBox="1"/>
          <p:nvPr/>
        </p:nvSpPr>
        <p:spPr>
          <a:xfrm>
            <a:off x="0" y="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pic>
        <p:nvPicPr>
          <p:cNvPr id="130" name="Google Shape;130;g2eb2fceebb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232" y="1970100"/>
            <a:ext cx="8249595" cy="488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eb2fceebba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2816775"/>
            <a:ext cx="3786350" cy="26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 Is Dark Matter? | NASA" id="136" name="Google Shape;1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2475" y="4044525"/>
            <a:ext cx="3592400" cy="270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rk Matter vs. Dark Energy | What is Dark Matter Made Of?" id="137" name="Google Shape;1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5746" y="3642075"/>
            <a:ext cx="4296254" cy="310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re&amp;#39;s A Debate Raging Over Whether Dark Matter Is Real, But One Side Is  Cheating" id="138" name="Google Shape;13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8104" y="0"/>
            <a:ext cx="5458795" cy="361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rk Matter | COSMOS" id="139" name="Google Shape;13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68" y="156754"/>
            <a:ext cx="3261567" cy="221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2"/>
          <p:cNvSpPr/>
          <p:nvPr/>
        </p:nvSpPr>
        <p:spPr>
          <a:xfrm>
            <a:off x="3331225" y="64750"/>
            <a:ext cx="35925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FF"/>
                </a:solidFill>
              </a:rPr>
              <a:t>Dan Kodroff </a:t>
            </a:r>
            <a:r>
              <a:rPr i="1" lang="en-US" sz="3700">
                <a:solidFill>
                  <a:srgbClr val="9900FF"/>
                </a:solidFill>
              </a:rPr>
              <a:t>"Going Deep Underground for Dark Matter"</a:t>
            </a:r>
            <a:r>
              <a:rPr lang="en-US" sz="50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0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rk Energy, Dark Matter | Science Mission Directorate" id="141" name="Google Shape;14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68" y="3056709"/>
            <a:ext cx="4201606" cy="369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arkNet - Experimental Particle Physics – Syracuse University" id="146" name="Google Shape;14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106" y="0"/>
            <a:ext cx="7682139" cy="268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racuse Hosts International Masterclass on Particle Physics, March 13, 17  | Syracuse University News" id="147" name="Google Shape;14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9" y="2200275"/>
            <a:ext cx="6572250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1"/>
          <p:cNvSpPr/>
          <p:nvPr/>
        </p:nvSpPr>
        <p:spPr>
          <a:xfrm flipH="1">
            <a:off x="7243675" y="2448875"/>
            <a:ext cx="4297200" cy="3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FF0000"/>
                </a:solidFill>
                <a:highlight>
                  <a:schemeClr val="lt1"/>
                </a:highlight>
              </a:rPr>
              <a:t>Joel Klammer</a:t>
            </a:r>
            <a:endParaRPr b="1" sz="41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QuarkNet</a:t>
            </a:r>
            <a:endParaRPr b="1" i="1" sz="41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1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48135"/>
                </a:solidFill>
                <a:highlight>
                  <a:srgbClr val="FFFFFF"/>
                </a:highlight>
              </a:rPr>
              <a:t>Making Sense of the Fundamental Particles</a:t>
            </a:r>
            <a:endParaRPr b="1" i="1" sz="59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1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2020-06-26T17:07:45Z</dcterms:created>
  <dc:creator>Laurie Kerrigan</dc:creator>
</cp:coreProperties>
</file>