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1" r:id="rId4"/>
    <p:sldId id="282" r:id="rId5"/>
    <p:sldId id="258" r:id="rId6"/>
    <p:sldId id="277" r:id="rId7"/>
    <p:sldId id="281" r:id="rId8"/>
    <p:sldId id="279" r:id="rId9"/>
    <p:sldId id="283" r:id="rId10"/>
    <p:sldId id="280" r:id="rId1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784">
          <p15:clr>
            <a:srgbClr val="A4A3A4"/>
          </p15:clr>
        </p15:guide>
        <p15:guide id="2" pos="2904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8" roundtripDataSignature="AMtx7mhHl83AvqV630oe1vquxdDNtYTj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015"/>
    <p:restoredTop sz="94674"/>
  </p:normalViewPr>
  <p:slideViewPr>
    <p:cSldViewPr snapToGrid="0">
      <p:cViewPr varScale="1">
        <p:scale>
          <a:sx n="109" d="100"/>
          <a:sy n="109" d="100"/>
        </p:scale>
        <p:origin x="168" y="504"/>
      </p:cViewPr>
      <p:guideLst>
        <p:guide orient="horz" pos="2784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38" Type="http://customschemas.google.com/relationships/presentationmetadata" Target="metadata"/><Relationship Id="rId2" Type="http://schemas.openxmlformats.org/officeDocument/2006/relationships/slide" Target="slides/slide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4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387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8284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3193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2959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2"/>
          <p:cNvSpPr txBox="1">
            <a:spLocks noGrp="1"/>
          </p:cNvSpPr>
          <p:nvPr>
            <p:ph type="title"/>
          </p:nvPr>
        </p:nvSpPr>
        <p:spPr>
          <a:xfrm>
            <a:off x="-1" y="-20638"/>
            <a:ext cx="9166225" cy="1142999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8170863" y="6356350"/>
            <a:ext cx="515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 type="tx">
  <p:cSld name="TITLE_AND_BOD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3"/>
          <p:cNvSpPr txBox="1">
            <a:spLocks noGrp="1"/>
          </p:cNvSpPr>
          <p:nvPr>
            <p:ph type="title"/>
          </p:nvPr>
        </p:nvSpPr>
        <p:spPr>
          <a:xfrm>
            <a:off x="-1" y="-20638"/>
            <a:ext cx="9166225" cy="1142999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3"/>
          <p:cNvSpPr txBox="1">
            <a:spLocks noGrp="1"/>
          </p:cNvSpPr>
          <p:nvPr>
            <p:ph type="body" idx="1"/>
          </p:nvPr>
        </p:nvSpPr>
        <p:spPr>
          <a:xfrm>
            <a:off x="455613" y="1416843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7" name="Google Shape;97;p33" descr="LBL_logo_notext_rev_transparent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83754" y="254492"/>
            <a:ext cx="962291" cy="67684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3"/>
          <p:cNvSpPr txBox="1">
            <a:spLocks noGrp="1"/>
          </p:cNvSpPr>
          <p:nvPr>
            <p:ph type="sldNum" idx="12"/>
          </p:nvPr>
        </p:nvSpPr>
        <p:spPr>
          <a:xfrm>
            <a:off x="8170863" y="6356350"/>
            <a:ext cx="515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4"/>
          <p:cNvSpPr txBox="1">
            <a:spLocks noGrp="1"/>
          </p:cNvSpPr>
          <p:nvPr>
            <p:ph type="title"/>
          </p:nvPr>
        </p:nvSpPr>
        <p:spPr>
          <a:xfrm>
            <a:off x="-1" y="-20638"/>
            <a:ext cx="9166225" cy="1142999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4"/>
          <p:cNvSpPr txBox="1">
            <a:spLocks noGrp="1"/>
          </p:cNvSpPr>
          <p:nvPr>
            <p:ph type="sldNum" idx="12"/>
          </p:nvPr>
        </p:nvSpPr>
        <p:spPr>
          <a:xfrm>
            <a:off x="8170863" y="6356350"/>
            <a:ext cx="515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2" name="Google Shape;102;p34" descr="LBL_logo_notext_rev_transparent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83754" y="254492"/>
            <a:ext cx="962291" cy="676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lab of future">
  <p:cSld name="3_lab of futur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850" y="6430963"/>
            <a:ext cx="534988" cy="388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2338" y="6426200"/>
            <a:ext cx="1600200" cy="422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" name="Google Shape;106;p35"/>
          <p:cNvCxnSpPr/>
          <p:nvPr/>
        </p:nvCxnSpPr>
        <p:spPr>
          <a:xfrm>
            <a:off x="2571750" y="6448425"/>
            <a:ext cx="0" cy="366713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7" name="Google Shape;107;p35"/>
          <p:cNvSpPr/>
          <p:nvPr/>
        </p:nvSpPr>
        <p:spPr>
          <a:xfrm>
            <a:off x="2595563" y="6389688"/>
            <a:ext cx="781050" cy="44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Office of</a:t>
            </a:r>
            <a:b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Science</a:t>
            </a:r>
            <a:endParaRPr/>
          </a:p>
        </p:txBody>
      </p:sp>
      <p:sp>
        <p:nvSpPr>
          <p:cNvPr id="108" name="Google Shape;108;p35"/>
          <p:cNvSpPr/>
          <p:nvPr/>
        </p:nvSpPr>
        <p:spPr>
          <a:xfrm>
            <a:off x="8724900" y="6446838"/>
            <a:ext cx="368300" cy="3556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5"/>
          <p:cNvSpPr/>
          <p:nvPr/>
        </p:nvSpPr>
        <p:spPr>
          <a:xfrm>
            <a:off x="0" y="-12700"/>
            <a:ext cx="9144000" cy="855663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5"/>
          <p:cNvSpPr/>
          <p:nvPr/>
        </p:nvSpPr>
        <p:spPr>
          <a:xfrm>
            <a:off x="0" y="0"/>
            <a:ext cx="9144000" cy="855663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55768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lab of future">
  <p:cSld name="4_lab of futur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/>
          <p:nvPr/>
        </p:nvSpPr>
        <p:spPr>
          <a:xfrm>
            <a:off x="0" y="1"/>
            <a:ext cx="9144000" cy="855764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4"/>
          <p:cNvSpPr txBox="1">
            <a:spLocks noGrp="1"/>
          </p:cNvSpPr>
          <p:nvPr>
            <p:ph type="title"/>
          </p:nvPr>
        </p:nvSpPr>
        <p:spPr>
          <a:xfrm>
            <a:off x="0" y="3"/>
            <a:ext cx="9143999" cy="855765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1"/>
          </p:nvPr>
        </p:nvSpPr>
        <p:spPr>
          <a:xfrm>
            <a:off x="361950" y="1121113"/>
            <a:ext cx="8551863" cy="516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b="0" i="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Char char="o"/>
              <a:defRPr b="0" i="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Char char="•"/>
              <a:defRPr b="0" i="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Char char="–"/>
              <a:defRPr b="0" i="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Char char="»"/>
              <a:defRPr b="0" i="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7872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2999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455613" y="1416843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sldNum" idx="12"/>
          </p:nvPr>
        </p:nvSpPr>
        <p:spPr>
          <a:xfrm>
            <a:off x="8170863" y="6356350"/>
            <a:ext cx="515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25"/>
          <p:cNvPicPr preferRelativeResize="0"/>
          <p:nvPr/>
        </p:nvPicPr>
        <p:blipFill rotWithShape="1">
          <a:blip r:embed="rId2">
            <a:alphaModFix/>
          </a:blip>
          <a:srcRect t="8377"/>
          <a:stretch/>
        </p:blipFill>
        <p:spPr>
          <a:xfrm>
            <a:off x="0" y="-22150"/>
            <a:ext cx="9144000" cy="1049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25" descr="LBNL_Banner.ps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24788" y="63500"/>
            <a:ext cx="1204912" cy="839788"/>
          </a:xfrm>
          <a:prstGeom prst="rect">
            <a:avLst/>
          </a:prstGeom>
          <a:noFill/>
          <a:ln>
            <a:noFill/>
          </a:ln>
          <a:effectLst>
            <a:outerShdw blurRad="12700" dist="12700" dir="2700000">
              <a:srgbClr val="000000">
                <a:alpha val="42745"/>
              </a:srgbClr>
            </a:outerShdw>
          </a:effectLst>
        </p:spPr>
      </p:pic>
      <p:sp>
        <p:nvSpPr>
          <p:cNvPr id="65" name="Google Shape;65;p25"/>
          <p:cNvSpPr txBox="1">
            <a:spLocks noGrp="1"/>
          </p:cNvSpPr>
          <p:nvPr>
            <p:ph type="body" idx="1"/>
          </p:nvPr>
        </p:nvSpPr>
        <p:spPr>
          <a:xfrm>
            <a:off x="128016" y="1088136"/>
            <a:ext cx="8796528" cy="519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o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»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title"/>
          </p:nvPr>
        </p:nvSpPr>
        <p:spPr>
          <a:xfrm>
            <a:off x="276224" y="0"/>
            <a:ext cx="7563053" cy="969264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sldNum" idx="12"/>
          </p:nvPr>
        </p:nvSpPr>
        <p:spPr>
          <a:xfrm>
            <a:off x="6891864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7"/>
          <p:cNvSpPr txBox="1"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/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None/>
              <a:defRPr/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>
            <a:spLocks noGrp="1"/>
          </p:cNvSpPr>
          <p:nvPr>
            <p:ph type="title"/>
          </p:nvPr>
        </p:nvSpPr>
        <p:spPr>
          <a:xfrm>
            <a:off x="-1" y="-20638"/>
            <a:ext cx="9166225" cy="1142999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sldNum" idx="12"/>
          </p:nvPr>
        </p:nvSpPr>
        <p:spPr>
          <a:xfrm>
            <a:off x="8170863" y="6356350"/>
            <a:ext cx="515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247650" y="1393825"/>
            <a:ext cx="8612188" cy="452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1F497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Char char="o"/>
              <a:defRPr sz="20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Char char="•"/>
              <a:defRPr sz="20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Char char="»"/>
              <a:defRPr sz="20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Char char="o"/>
              <a:defRPr sz="20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Char char="•"/>
              <a:defRPr sz="20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Char char="»"/>
              <a:defRPr sz="20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sldNum" idx="12"/>
          </p:nvPr>
        </p:nvSpPr>
        <p:spPr>
          <a:xfrm>
            <a:off x="8170863" y="6356350"/>
            <a:ext cx="515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title"/>
          </p:nvPr>
        </p:nvSpPr>
        <p:spPr>
          <a:xfrm>
            <a:off x="-1" y="-20638"/>
            <a:ext cx="9166225" cy="1142999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0"/>
          <p:cNvSpPr txBox="1">
            <a:spLocks noGrp="1"/>
          </p:cNvSpPr>
          <p:nvPr>
            <p:ph type="title"/>
          </p:nvPr>
        </p:nvSpPr>
        <p:spPr>
          <a:xfrm>
            <a:off x="-1" y="-20638"/>
            <a:ext cx="9166225" cy="1142999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0"/>
          <p:cNvSpPr txBox="1">
            <a:spLocks noGrp="1"/>
          </p:cNvSpPr>
          <p:nvPr>
            <p:ph type="sldNum" idx="12"/>
          </p:nvPr>
        </p:nvSpPr>
        <p:spPr>
          <a:xfrm>
            <a:off x="8170863" y="6356350"/>
            <a:ext cx="515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b of future">
  <p:cSld name="lab of futur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1"/>
          <p:cNvSpPr/>
          <p:nvPr/>
        </p:nvSpPr>
        <p:spPr>
          <a:xfrm>
            <a:off x="0" y="2"/>
            <a:ext cx="9144000" cy="855764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1"/>
          <p:cNvSpPr txBox="1">
            <a:spLocks noGrp="1"/>
          </p:cNvSpPr>
          <p:nvPr>
            <p:ph type="sldNum" idx="12"/>
          </p:nvPr>
        </p:nvSpPr>
        <p:spPr>
          <a:xfrm>
            <a:off x="8170863" y="6356350"/>
            <a:ext cx="515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 type="blank">
  <p:cSld name="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2"/>
          <p:cNvSpPr txBox="1">
            <a:spLocks noGrp="1"/>
          </p:cNvSpPr>
          <p:nvPr>
            <p:ph type="sldNum" idx="12"/>
          </p:nvPr>
        </p:nvSpPr>
        <p:spPr>
          <a:xfrm>
            <a:off x="8170863" y="6356350"/>
            <a:ext cx="515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/>
          <p:nvPr/>
        </p:nvSpPr>
        <p:spPr>
          <a:xfrm>
            <a:off x="-1" y="6238875"/>
            <a:ext cx="9166226" cy="757238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1"/>
          <p:cNvSpPr txBox="1">
            <a:spLocks noGrp="1"/>
          </p:cNvSpPr>
          <p:nvPr>
            <p:ph type="title"/>
          </p:nvPr>
        </p:nvSpPr>
        <p:spPr>
          <a:xfrm>
            <a:off x="-1" y="-20638"/>
            <a:ext cx="9166225" cy="1142999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body" idx="1"/>
          </p:nvPr>
        </p:nvSpPr>
        <p:spPr>
          <a:xfrm>
            <a:off x="455613" y="1416843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F497D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grpSp>
        <p:nvGrpSpPr>
          <p:cNvPr id="13" name="Google Shape;13;p21"/>
          <p:cNvGrpSpPr/>
          <p:nvPr/>
        </p:nvGrpSpPr>
        <p:grpSpPr>
          <a:xfrm>
            <a:off x="-158750" y="-142875"/>
            <a:ext cx="9447213" cy="7138988"/>
            <a:chOff x="-158720" y="-142629"/>
            <a:chExt cx="9447494" cy="7137992"/>
          </a:xfrm>
        </p:grpSpPr>
        <p:grpSp>
          <p:nvGrpSpPr>
            <p:cNvPr id="14" name="Google Shape;14;p21"/>
            <p:cNvGrpSpPr/>
            <p:nvPr/>
          </p:nvGrpSpPr>
          <p:grpSpPr>
            <a:xfrm>
              <a:off x="468362" y="6873142"/>
              <a:ext cx="8217144" cy="122221"/>
              <a:chOff x="468362" y="6873142"/>
              <a:chExt cx="8217144" cy="122221"/>
            </a:xfrm>
          </p:grpSpPr>
          <p:cxnSp>
            <p:nvCxnSpPr>
              <p:cNvPr id="15" name="Google Shape;15;p21"/>
              <p:cNvCxnSpPr/>
              <p:nvPr/>
            </p:nvCxnSpPr>
            <p:spPr>
              <a:xfrm>
                <a:off x="468362" y="6873142"/>
                <a:ext cx="0" cy="122221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6" name="Google Shape;16;p21"/>
              <p:cNvCxnSpPr/>
              <p:nvPr/>
            </p:nvCxnSpPr>
            <p:spPr>
              <a:xfrm>
                <a:off x="8685506" y="6873142"/>
                <a:ext cx="0" cy="122221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7" name="Google Shape;17;p21"/>
              <p:cNvGrpSpPr/>
              <p:nvPr/>
            </p:nvGrpSpPr>
            <p:grpSpPr>
              <a:xfrm>
                <a:off x="5715205" y="6873142"/>
                <a:ext cx="457214" cy="122221"/>
                <a:chOff x="5715205" y="6873142"/>
                <a:chExt cx="457214" cy="122221"/>
              </a:xfrm>
            </p:grpSpPr>
            <p:cxnSp>
              <p:nvCxnSpPr>
                <p:cNvPr id="18" name="Google Shape;18;p21"/>
                <p:cNvCxnSpPr/>
                <p:nvPr/>
              </p:nvCxnSpPr>
              <p:spPr>
                <a:xfrm>
                  <a:off x="6172419" y="6873142"/>
                  <a:ext cx="0" cy="122221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9" name="Google Shape;19;p21"/>
                <p:cNvCxnSpPr/>
                <p:nvPr/>
              </p:nvCxnSpPr>
              <p:spPr>
                <a:xfrm>
                  <a:off x="5715205" y="6873142"/>
                  <a:ext cx="0" cy="122221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0" name="Google Shape;20;p21"/>
              <p:cNvGrpSpPr/>
              <p:nvPr/>
            </p:nvGrpSpPr>
            <p:grpSpPr>
              <a:xfrm>
                <a:off x="2971923" y="6873142"/>
                <a:ext cx="457214" cy="122221"/>
                <a:chOff x="5715123" y="6873142"/>
                <a:chExt cx="457214" cy="122221"/>
              </a:xfrm>
            </p:grpSpPr>
            <p:cxnSp>
              <p:nvCxnSpPr>
                <p:cNvPr id="21" name="Google Shape;21;p21"/>
                <p:cNvCxnSpPr/>
                <p:nvPr/>
              </p:nvCxnSpPr>
              <p:spPr>
                <a:xfrm>
                  <a:off x="6172337" y="6873142"/>
                  <a:ext cx="0" cy="122221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" name="Google Shape;22;p21"/>
                <p:cNvCxnSpPr/>
                <p:nvPr/>
              </p:nvCxnSpPr>
              <p:spPr>
                <a:xfrm>
                  <a:off x="5715123" y="6873142"/>
                  <a:ext cx="0" cy="122221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23" name="Google Shape;23;p21"/>
            <p:cNvGrpSpPr/>
            <p:nvPr/>
          </p:nvGrpSpPr>
          <p:grpSpPr>
            <a:xfrm>
              <a:off x="468362" y="-142629"/>
              <a:ext cx="8217144" cy="122220"/>
              <a:chOff x="468362" y="6873248"/>
              <a:chExt cx="8217144" cy="122220"/>
            </a:xfrm>
          </p:grpSpPr>
          <p:cxnSp>
            <p:nvCxnSpPr>
              <p:cNvPr id="24" name="Google Shape;24;p21"/>
              <p:cNvCxnSpPr/>
              <p:nvPr/>
            </p:nvCxnSpPr>
            <p:spPr>
              <a:xfrm>
                <a:off x="468362" y="6873248"/>
                <a:ext cx="0" cy="12222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5" name="Google Shape;25;p21"/>
              <p:cNvCxnSpPr/>
              <p:nvPr/>
            </p:nvCxnSpPr>
            <p:spPr>
              <a:xfrm>
                <a:off x="8685506" y="6873248"/>
                <a:ext cx="0" cy="12222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26" name="Google Shape;26;p21"/>
              <p:cNvGrpSpPr/>
              <p:nvPr/>
            </p:nvGrpSpPr>
            <p:grpSpPr>
              <a:xfrm>
                <a:off x="5715205" y="6873248"/>
                <a:ext cx="457214" cy="122220"/>
                <a:chOff x="5715205" y="6873248"/>
                <a:chExt cx="457214" cy="122220"/>
              </a:xfrm>
            </p:grpSpPr>
            <p:cxnSp>
              <p:nvCxnSpPr>
                <p:cNvPr id="27" name="Google Shape;27;p21"/>
                <p:cNvCxnSpPr/>
                <p:nvPr/>
              </p:nvCxnSpPr>
              <p:spPr>
                <a:xfrm>
                  <a:off x="6172419" y="6873248"/>
                  <a:ext cx="0" cy="12222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8" name="Google Shape;28;p21"/>
                <p:cNvCxnSpPr/>
                <p:nvPr/>
              </p:nvCxnSpPr>
              <p:spPr>
                <a:xfrm>
                  <a:off x="5715205" y="6873248"/>
                  <a:ext cx="0" cy="12222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9" name="Google Shape;29;p21"/>
              <p:cNvGrpSpPr/>
              <p:nvPr/>
            </p:nvGrpSpPr>
            <p:grpSpPr>
              <a:xfrm>
                <a:off x="2971923" y="6873248"/>
                <a:ext cx="457214" cy="122220"/>
                <a:chOff x="5715123" y="6873248"/>
                <a:chExt cx="457214" cy="122220"/>
              </a:xfrm>
            </p:grpSpPr>
            <p:cxnSp>
              <p:nvCxnSpPr>
                <p:cNvPr id="30" name="Google Shape;30;p21"/>
                <p:cNvCxnSpPr/>
                <p:nvPr/>
              </p:nvCxnSpPr>
              <p:spPr>
                <a:xfrm>
                  <a:off x="6172337" y="6873248"/>
                  <a:ext cx="0" cy="12222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1" name="Google Shape;31;p21"/>
                <p:cNvCxnSpPr/>
                <p:nvPr/>
              </p:nvCxnSpPr>
              <p:spPr>
                <a:xfrm>
                  <a:off x="5715123" y="6873248"/>
                  <a:ext cx="0" cy="12222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32" name="Google Shape;32;p21"/>
            <p:cNvGrpSpPr/>
            <p:nvPr/>
          </p:nvGrpSpPr>
          <p:grpSpPr>
            <a:xfrm>
              <a:off x="-158720" y="1143066"/>
              <a:ext cx="122242" cy="5028498"/>
              <a:chOff x="-158720" y="1143067"/>
              <a:chExt cx="122242" cy="5028498"/>
            </a:xfrm>
          </p:grpSpPr>
          <p:cxnSp>
            <p:nvCxnSpPr>
              <p:cNvPr id="33" name="Google Shape;33;p21"/>
              <p:cNvCxnSpPr/>
              <p:nvPr/>
            </p:nvCxnSpPr>
            <p:spPr>
              <a:xfrm>
                <a:off x="-97599" y="1081946"/>
                <a:ext cx="0" cy="122241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4" name="Google Shape;34;p21"/>
              <p:cNvCxnSpPr/>
              <p:nvPr/>
            </p:nvCxnSpPr>
            <p:spPr>
              <a:xfrm>
                <a:off x="-97599" y="1539082"/>
                <a:ext cx="0" cy="122241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5" name="Google Shape;35;p21"/>
              <p:cNvCxnSpPr/>
              <p:nvPr/>
            </p:nvCxnSpPr>
            <p:spPr>
              <a:xfrm>
                <a:off x="-97599" y="6110444"/>
                <a:ext cx="0" cy="122241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6" name="Google Shape;36;p21"/>
              <p:cNvCxnSpPr/>
              <p:nvPr/>
            </p:nvCxnSpPr>
            <p:spPr>
              <a:xfrm rot="10800000">
                <a:off x="-158720" y="4074771"/>
                <a:ext cx="122241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7" name="Google Shape;37;p21"/>
              <p:cNvCxnSpPr/>
              <p:nvPr/>
            </p:nvCxnSpPr>
            <p:spPr>
              <a:xfrm rot="10800000">
                <a:off x="-158720" y="3679538"/>
                <a:ext cx="122241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8" name="Google Shape;38;p21"/>
              <p:cNvCxnSpPr/>
              <p:nvPr/>
            </p:nvCxnSpPr>
            <p:spPr>
              <a:xfrm rot="10800000">
                <a:off x="-158720" y="5773159"/>
                <a:ext cx="122241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9" name="Google Shape;39;p21"/>
            <p:cNvGrpSpPr/>
            <p:nvPr/>
          </p:nvGrpSpPr>
          <p:grpSpPr>
            <a:xfrm>
              <a:off x="9166532" y="1143067"/>
              <a:ext cx="122242" cy="5028498"/>
              <a:chOff x="-158847" y="1143067"/>
              <a:chExt cx="122242" cy="5028498"/>
            </a:xfrm>
          </p:grpSpPr>
          <p:cxnSp>
            <p:nvCxnSpPr>
              <p:cNvPr id="40" name="Google Shape;40;p21"/>
              <p:cNvCxnSpPr/>
              <p:nvPr/>
            </p:nvCxnSpPr>
            <p:spPr>
              <a:xfrm>
                <a:off x="-97726" y="1081946"/>
                <a:ext cx="0" cy="12224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1" name="Google Shape;41;p21"/>
              <p:cNvCxnSpPr/>
              <p:nvPr/>
            </p:nvCxnSpPr>
            <p:spPr>
              <a:xfrm>
                <a:off x="-97726" y="1539082"/>
                <a:ext cx="0" cy="12224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2" name="Google Shape;42;p21"/>
              <p:cNvCxnSpPr/>
              <p:nvPr/>
            </p:nvCxnSpPr>
            <p:spPr>
              <a:xfrm>
                <a:off x="-97726" y="6110444"/>
                <a:ext cx="0" cy="12224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3" name="Google Shape;43;p21"/>
              <p:cNvCxnSpPr/>
              <p:nvPr/>
            </p:nvCxnSpPr>
            <p:spPr>
              <a:xfrm rot="10800000">
                <a:off x="-158847" y="4074771"/>
                <a:ext cx="122242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" name="Google Shape;44;p21"/>
              <p:cNvCxnSpPr/>
              <p:nvPr/>
            </p:nvCxnSpPr>
            <p:spPr>
              <a:xfrm rot="10800000">
                <a:off x="-158847" y="3679538"/>
                <a:ext cx="122242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" name="Google Shape;45;p21"/>
              <p:cNvCxnSpPr/>
              <p:nvPr/>
            </p:nvCxnSpPr>
            <p:spPr>
              <a:xfrm rot="10800000">
                <a:off x="-158847" y="5773159"/>
                <a:ext cx="122242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</p:grpSp>
      <p:pic>
        <p:nvPicPr>
          <p:cNvPr id="46" name="Google Shape;46;p21" descr="RGB_White-Seal_White-Mark_SC_Horizontal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87115" y="6368191"/>
            <a:ext cx="2286000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21"/>
          <p:cNvSpPr txBox="1"/>
          <p:nvPr/>
        </p:nvSpPr>
        <p:spPr>
          <a:xfrm>
            <a:off x="3310467" y="6348649"/>
            <a:ext cx="26307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Physics Division</a:t>
            </a:r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pic>
        <p:nvPicPr>
          <p:cNvPr id="49" name="Google Shape;49;p21" descr="LBL_logo_notext_rev_transparent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213104" y="6345234"/>
            <a:ext cx="628583" cy="442123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u="non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"/>
          <p:cNvSpPr txBox="1">
            <a:spLocks noGrp="1"/>
          </p:cNvSpPr>
          <p:nvPr>
            <p:ph type="title"/>
          </p:nvPr>
        </p:nvSpPr>
        <p:spPr>
          <a:xfrm>
            <a:off x="-1" y="-20638"/>
            <a:ext cx="9166225" cy="1142999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Welcome to the Berkeley Lab </a:t>
            </a:r>
            <a:br>
              <a:rPr lang="en-US" sz="2800" dirty="0"/>
            </a:br>
            <a:r>
              <a:rPr lang="en-US" sz="2800" dirty="0"/>
              <a:t>Physics in and Through Cosmology Workshop!</a:t>
            </a:r>
            <a:endParaRPr sz="2800" dirty="0"/>
          </a:p>
        </p:txBody>
      </p:sp>
      <p:sp>
        <p:nvSpPr>
          <p:cNvPr id="118" name="Google Shape;118;p1"/>
          <p:cNvSpPr txBox="1">
            <a:spLocks noGrp="1"/>
          </p:cNvSpPr>
          <p:nvPr>
            <p:ph type="sldNum" idx="12"/>
          </p:nvPr>
        </p:nvSpPr>
        <p:spPr>
          <a:xfrm>
            <a:off x="8170863" y="6356350"/>
            <a:ext cx="515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latin typeface="Libre Franklin"/>
                <a:ea typeface="Libre Franklin"/>
                <a:cs typeface="Libre Franklin"/>
                <a:sym typeface="Libre Franklin"/>
              </a:rPr>
              <a:t>1</a:t>
            </a:fld>
            <a:endParaRPr sz="10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9" name="Google Shape;119;p1"/>
          <p:cNvSpPr txBox="1"/>
          <p:nvPr/>
        </p:nvSpPr>
        <p:spPr>
          <a:xfrm>
            <a:off x="0" y="6252673"/>
            <a:ext cx="2555631" cy="7078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Tony </a:t>
            </a:r>
            <a:r>
              <a:rPr lang="en-US" sz="1000" dirty="0" err="1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Spadafora</a:t>
            </a:r>
            <a:endParaRPr sz="1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Division Deputy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Physics Division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A082D7-23C7-1971-D081-68B8A4694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5937" y="1327344"/>
            <a:ext cx="9944220" cy="460709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0"/>
          <p:cNvSpPr txBox="1"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Enjoy Learning about the Universe!</a:t>
            </a:r>
            <a:endParaRPr/>
          </a:p>
        </p:txBody>
      </p:sp>
      <p:sp>
        <p:nvSpPr>
          <p:cNvPr id="359" name="Google Shape;359;p2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/>
          </a:p>
        </p:txBody>
      </p:sp>
      <p:sp>
        <p:nvSpPr>
          <p:cNvPr id="360" name="Google Shape;360;p20"/>
          <p:cNvSpPr txBox="1">
            <a:spLocks noGrp="1"/>
          </p:cNvSpPr>
          <p:nvPr>
            <p:ph type="sldNum" idx="4294967295"/>
          </p:nvPr>
        </p:nvSpPr>
        <p:spPr>
          <a:xfrm>
            <a:off x="8628063" y="6356350"/>
            <a:ext cx="515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2433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Established in  1931   </a:t>
            </a:r>
            <a:r>
              <a:rPr lang="en-US" sz="36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	</a:t>
            </a:r>
            <a:endParaRPr sz="36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6" name="Google Shape;12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4600" y="3352800"/>
            <a:ext cx="1625600" cy="206216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"/>
          <p:cNvSpPr txBox="1"/>
          <p:nvPr/>
        </p:nvSpPr>
        <p:spPr>
          <a:xfrm>
            <a:off x="533400" y="1371600"/>
            <a:ext cx="8915400" cy="36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E. O Lawrence and the 184” cyclotron (circa 1940).</a:t>
            </a:r>
            <a:endParaRPr/>
          </a:p>
        </p:txBody>
      </p:sp>
      <p:sp>
        <p:nvSpPr>
          <p:cNvPr id="128" name="Google Shape;128;p2"/>
          <p:cNvSpPr txBox="1"/>
          <p:nvPr/>
        </p:nvSpPr>
        <p:spPr>
          <a:xfrm>
            <a:off x="5867400" y="5486400"/>
            <a:ext cx="8915400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 small seed from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which Big Science grew. </a:t>
            </a:r>
            <a:endParaRPr/>
          </a:p>
        </p:txBody>
      </p:sp>
      <p:pic>
        <p:nvPicPr>
          <p:cNvPr id="129" name="Google Shape;129;p2" descr="2825524497_97ff31fe0d_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594" y="1823899"/>
            <a:ext cx="5615690" cy="344335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"/>
          <p:cNvSpPr txBox="1">
            <a:spLocks noGrp="1"/>
          </p:cNvSpPr>
          <p:nvPr>
            <p:ph type="sldNum" idx="12"/>
          </p:nvPr>
        </p:nvSpPr>
        <p:spPr>
          <a:xfrm>
            <a:off x="8170863" y="6356350"/>
            <a:ext cx="515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"/>
          <p:cNvSpPr txBox="1">
            <a:spLocks noGrp="1"/>
          </p:cNvSpPr>
          <p:nvPr>
            <p:ph type="title"/>
          </p:nvPr>
        </p:nvSpPr>
        <p:spPr>
          <a:xfrm>
            <a:off x="0" y="3"/>
            <a:ext cx="9143999" cy="855765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Berkeley Lab by the Numbers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F1722B-1428-CF19-CC09-9BB96CEF9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16346"/>
            <a:ext cx="9024427" cy="41700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377815-745C-3545-A29A-CFFD5D85A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16 Nobel Laureates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056C5A-F717-4341-B794-266490368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120363"/>
            <a:ext cx="4540912" cy="1590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C410E9-21B9-2F4B-8FD4-4EF3195EE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885869"/>
            <a:ext cx="4618491" cy="1533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231938-19F5-3849-9ECF-FD6A8895E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29379"/>
            <a:ext cx="4546200" cy="15994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C97C6C-94D5-344C-9C0A-A4A61E0A9A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4248" y="1103577"/>
            <a:ext cx="4199752" cy="15649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639A9A-6E29-E94C-9757-8807FDA1DC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7686" y="2885869"/>
            <a:ext cx="4138973" cy="15337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482B6D-3C8A-9942-8FE3-21A41484A7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4691" y="4409090"/>
            <a:ext cx="1461501" cy="153519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FCF176E-5CE5-B04C-0711-6A05F32E0AE2}"/>
              </a:ext>
            </a:extLst>
          </p:cNvPr>
          <p:cNvSpPr/>
          <p:nvPr/>
        </p:nvSpPr>
        <p:spPr>
          <a:xfrm>
            <a:off x="105766" y="2931604"/>
            <a:ext cx="1095010" cy="1084291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52FC99A-B0AF-9CA6-96A2-095818FF4D67}"/>
              </a:ext>
            </a:extLst>
          </p:cNvPr>
          <p:cNvSpPr/>
          <p:nvPr/>
        </p:nvSpPr>
        <p:spPr>
          <a:xfrm>
            <a:off x="3522102" y="2897552"/>
            <a:ext cx="1095010" cy="1084291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9548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"/>
          <p:cNvSpPr txBox="1">
            <a:spLocks noGrp="1"/>
          </p:cNvSpPr>
          <p:nvPr>
            <p:ph type="title"/>
          </p:nvPr>
        </p:nvSpPr>
        <p:spPr>
          <a:xfrm>
            <a:off x="411018" y="114300"/>
            <a:ext cx="8229600" cy="865909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Basic Research in many areas</a:t>
            </a:r>
            <a:endParaRPr sz="2800" dirty="0"/>
          </a:p>
        </p:txBody>
      </p:sp>
      <p:sp>
        <p:nvSpPr>
          <p:cNvPr id="144" name="Google Shape;144;p3"/>
          <p:cNvSpPr txBox="1">
            <a:spLocks noGrp="1"/>
          </p:cNvSpPr>
          <p:nvPr>
            <p:ph type="sldNum" idx="12"/>
          </p:nvPr>
        </p:nvSpPr>
        <p:spPr>
          <a:xfrm>
            <a:off x="8170863" y="6470650"/>
            <a:ext cx="515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Libre Franklin"/>
                <a:ea typeface="Libre Franklin"/>
                <a:cs typeface="Libre Franklin"/>
                <a:sym typeface="Libre Franklin"/>
              </a:rPr>
              <a:t>5</a:t>
            </a:fld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33CA88-0C00-8644-A1CB-6E9E3BA07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18" y="1566408"/>
            <a:ext cx="6088531" cy="47151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FFC97B-AC42-F041-BBA1-A28081AD1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495" y="1566408"/>
            <a:ext cx="1888123" cy="1990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E2B595-F32C-D943-A7B1-C4F31F590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438" y="4039264"/>
            <a:ext cx="1909180" cy="1990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323EAA-0FC9-964A-8287-065E8C276EC5}"/>
              </a:ext>
            </a:extLst>
          </p:cNvPr>
          <p:cNvSpPr txBox="1"/>
          <p:nvPr/>
        </p:nvSpPr>
        <p:spPr>
          <a:xfrm>
            <a:off x="1750813" y="1084131"/>
            <a:ext cx="5550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Discovery Science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"/>
          <p:cNvSpPr txBox="1">
            <a:spLocks noGrp="1"/>
          </p:cNvSpPr>
          <p:nvPr>
            <p:ph type="title"/>
          </p:nvPr>
        </p:nvSpPr>
        <p:spPr>
          <a:xfrm>
            <a:off x="411018" y="114300"/>
            <a:ext cx="8229600" cy="865909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Energy and Environmental Research</a:t>
            </a:r>
            <a:endParaRPr sz="2800" dirty="0"/>
          </a:p>
        </p:txBody>
      </p:sp>
      <p:sp>
        <p:nvSpPr>
          <p:cNvPr id="144" name="Google Shape;144;p3"/>
          <p:cNvSpPr txBox="1">
            <a:spLocks noGrp="1"/>
          </p:cNvSpPr>
          <p:nvPr>
            <p:ph type="sldNum" idx="12"/>
          </p:nvPr>
        </p:nvSpPr>
        <p:spPr>
          <a:xfrm>
            <a:off x="8170863" y="6470650"/>
            <a:ext cx="5159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Libre Franklin"/>
                <a:ea typeface="Libre Franklin"/>
                <a:cs typeface="Libre Franklin"/>
                <a:sym typeface="Libre Franklin"/>
              </a:rPr>
              <a:t>6</a:t>
            </a:fld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632B4-78D0-0244-969A-0CCA3565D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82" y="1995777"/>
            <a:ext cx="3616318" cy="4120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B885F8-30DE-594F-9CDB-53EA8F15D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100" y="1995778"/>
            <a:ext cx="3618566" cy="28265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B63EFE-9105-1342-8F37-5E86039AC78A}"/>
              </a:ext>
            </a:extLst>
          </p:cNvPr>
          <p:cNvSpPr txBox="1"/>
          <p:nvPr/>
        </p:nvSpPr>
        <p:spPr>
          <a:xfrm>
            <a:off x="4610100" y="1118661"/>
            <a:ext cx="438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Healthy Earth and Ecological Systems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6F1C02-2B47-3C44-B79D-3F4C3292F484}"/>
              </a:ext>
            </a:extLst>
          </p:cNvPr>
          <p:cNvSpPr txBox="1"/>
          <p:nvPr/>
        </p:nvSpPr>
        <p:spPr>
          <a:xfrm>
            <a:off x="1152940" y="1145686"/>
            <a:ext cx="2019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Clean</a:t>
            </a:r>
            <a:r>
              <a:rPr lang="en-US" b="1" dirty="0"/>
              <a:t>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811609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3BC76-BFB6-8B45-BFBA-9C8D3F8F9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World-Class User Facilities at Berkeley Lab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2A9F7-9DD2-4648-89E0-D53A4E01BD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4D9D5-5B03-9D4A-A238-9B8AE99FBC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62553D-A3A6-A04A-A4DF-61216F422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6716486" cy="22388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E2134C-74CA-9949-A881-B6403E9B2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900" y="1905000"/>
            <a:ext cx="2106386" cy="2146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353A91-E37C-9241-A0A8-C74220F1A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17065"/>
            <a:ext cx="2618014" cy="19995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D9E184-E53D-DF46-9660-B9B24117A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470" y="4641672"/>
            <a:ext cx="1685358" cy="89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32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1"/>
          <p:cNvSpPr txBox="1">
            <a:spLocks noGrp="1"/>
          </p:cNvSpPr>
          <p:nvPr>
            <p:ph type="title"/>
          </p:nvPr>
        </p:nvSpPr>
        <p:spPr>
          <a:xfrm>
            <a:off x="276224" y="0"/>
            <a:ext cx="7563053" cy="969264"/>
          </a:xfrm>
          <a:prstGeom prst="rect">
            <a:avLst/>
          </a:prstGeom>
          <a:solidFill>
            <a:srgbClr val="2D6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Particle Physics and Cosmology  Today</a:t>
            </a:r>
            <a:endParaRPr dirty="0"/>
          </a:p>
        </p:txBody>
      </p:sp>
      <p:sp>
        <p:nvSpPr>
          <p:cNvPr id="263" name="Google Shape;263;p11"/>
          <p:cNvSpPr txBox="1">
            <a:spLocks noGrp="1"/>
          </p:cNvSpPr>
          <p:nvPr>
            <p:ph type="sldNum" idx="12"/>
          </p:nvPr>
        </p:nvSpPr>
        <p:spPr>
          <a:xfrm>
            <a:off x="6891864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Libre Franklin"/>
                <a:ea typeface="Libre Franklin"/>
                <a:cs typeface="Libre Franklin"/>
                <a:sym typeface="Libre Franklin"/>
              </a:rPr>
              <a:t>8</a:t>
            </a:fld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7E1AFE-EB84-190A-7F5B-726B84FF5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88" y="1116182"/>
            <a:ext cx="8867776" cy="480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86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E8508-FE44-4B4D-A56D-24FD389CB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Berkeley Lab Physics Division Research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6D44E4-F8D2-CF44-BDD0-814B932100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b="1" smtClean="0"/>
              <a:t>9</a:t>
            </a:fld>
            <a:endParaRPr lang="en-US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4540C-8920-5443-BA50-2F8AA20CA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80" y="1479846"/>
            <a:ext cx="4266593" cy="47517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05A3FF-DD30-A14A-8AB4-65A38C6F7550}"/>
              </a:ext>
            </a:extLst>
          </p:cNvPr>
          <p:cNvSpPr txBox="1"/>
          <p:nvPr/>
        </p:nvSpPr>
        <p:spPr>
          <a:xfrm>
            <a:off x="1161693" y="1160364"/>
            <a:ext cx="2911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Research Areas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17D2C5-1F59-D04B-899F-5DC50D55DE23}"/>
              </a:ext>
            </a:extLst>
          </p:cNvPr>
          <p:cNvSpPr txBox="1"/>
          <p:nvPr/>
        </p:nvSpPr>
        <p:spPr>
          <a:xfrm>
            <a:off x="5345366" y="1160364"/>
            <a:ext cx="2911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Major projects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16D47E-9998-E042-B9D5-8FFCCB89F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895" y="1511903"/>
            <a:ext cx="1321919" cy="14520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8A66-A934-3C45-A431-94A7798BE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895" y="3123784"/>
            <a:ext cx="1321919" cy="14443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3FB6F0-12A9-7946-8878-EB87908AA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404" y="4741425"/>
            <a:ext cx="1363291" cy="148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0201"/>
      </p:ext>
    </p:extLst>
  </p:cSld>
  <p:clrMapOvr>
    <a:masterClrMapping/>
  </p:clrMapOvr>
</p:sld>
</file>

<file path=ppt/theme/theme1.xml><?xml version="1.0" encoding="utf-8"?>
<a:theme xmlns:a="http://schemas.openxmlformats.org/drawingml/2006/main" name="PD Blue Header/Footer">
  <a:themeElements>
    <a:clrScheme name="ATAP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108</Words>
  <Application>Microsoft Macintosh PowerPoint</Application>
  <PresentationFormat>On-screen Show (4:3)</PresentationFormat>
  <Paragraphs>31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Courier New</vt:lpstr>
      <vt:lpstr>Helvetica Neue</vt:lpstr>
      <vt:lpstr>Libre Franklin</vt:lpstr>
      <vt:lpstr>Libre Franklin Medium</vt:lpstr>
      <vt:lpstr>Times New Roman</vt:lpstr>
      <vt:lpstr>PD Blue Header/Footer</vt:lpstr>
      <vt:lpstr>Welcome to the Berkeley Lab  Physics in and Through Cosmology Workshop!</vt:lpstr>
      <vt:lpstr>Established in  1931     </vt:lpstr>
      <vt:lpstr>Berkeley Lab by the Numbers</vt:lpstr>
      <vt:lpstr>16 Nobel Laureates</vt:lpstr>
      <vt:lpstr>Basic Research in many areas</vt:lpstr>
      <vt:lpstr>Energy and Environmental Research</vt:lpstr>
      <vt:lpstr>World-Class User Facilities at Berkeley Lab</vt:lpstr>
      <vt:lpstr>Particle Physics and Cosmology  Today</vt:lpstr>
      <vt:lpstr>Berkeley Lab Physics Division Research</vt:lpstr>
      <vt:lpstr>Enjoy Learning about the Universe!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Physics in and Through Cosmology Virtual Workshop!</dc:title>
  <dc:creator>Anthony Spadafora</dc:creator>
  <cp:lastModifiedBy>Microsoft Office User</cp:lastModifiedBy>
  <cp:revision>11</cp:revision>
  <dcterms:created xsi:type="dcterms:W3CDTF">2017-06-22T01:08:38Z</dcterms:created>
  <dcterms:modified xsi:type="dcterms:W3CDTF">2024-07-08T05:13:57Z</dcterms:modified>
</cp:coreProperties>
</file>