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</p:sldIdLst>
  <p:sldSz cy="5143500" cx="9144000"/>
  <p:notesSz cx="6858000" cy="9144000"/>
  <p:embeddedFontLst>
    <p:embeddedFont>
      <p:font typeface="Gill Sans"/>
      <p:regular r:id="rId50"/>
      <p:bold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GillSans-bold.fntdata"/><Relationship Id="rId50" Type="http://schemas.openxmlformats.org/officeDocument/2006/relationships/font" Target="fonts/GillSans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5401bb20b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5401bb20b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5401bb20be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5401bb20be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9b7604812b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9b7604812b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b7604812b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b7604812b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9b7604812b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9b7604812b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b7604812b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b7604812b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9b7abd5e57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9b7abd5e57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b7abd5e5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9b7abd5e5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9b7604812b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9b7604812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9b7abd5e5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9b7abd5e5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51bdbf4df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51bdbf4df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0a70d1ae21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0a70d1ae21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9b7abd5e5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9b7abd5e5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0a70d1ae21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0a70d1ae21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0a70d1ae21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0a70d1ae21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0a70d1ae21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0a70d1ae21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0a70d1ae21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0a70d1ae21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0a70d1ae21_0_4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20a70d1ae21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a0c8d44e0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a0c8d44e0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0a70d1ae21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20a70d1ae21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0c8d44e0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a0c8d44e0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0a70d1ae21_0_6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0a70d1ae21_0_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9b7abd5e5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9b7abd5e5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a0c8d44e0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a0c8d44e0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9e54512a47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9e54512a4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a0c8d44e04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a0c8d44e04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9b7604812b_0_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9b7604812b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0a70d1ae21_0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20a70d1ae21_0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0a70d1ae21_0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20a70d1ae21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0a70d1ae21_0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20a70d1ae21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0a70d1ae21_0_5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20a70d1ae21_0_5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20a70d1ae21_0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20a70d1ae21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0a70d1ae21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0a70d1ae21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0a70d1ae21_0_5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20a70d1ae21_0_5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0a70d1ae21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20a70d1ae21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0a70d1ae21_0_5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0a70d1ae21_0_5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20a70d1ae21_0_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20a70d1ae21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9e54512a47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9e54512a47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0a70d1ae21_0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0a70d1ae21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0a70d1ae21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0a70d1ae21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0a70d1ae21_0_7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20a70d1ae21_0_7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0a70d1ae21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0a70d1ae21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401bb20b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5401bb20b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1088684" y="603389"/>
            <a:ext cx="72024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1088684" y="1511799"/>
            <a:ext cx="7202400" cy="258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2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5665604" y="247778"/>
            <a:ext cx="2625600" cy="2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088684" y="246980"/>
            <a:ext cx="4454100" cy="2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60045" y="599230"/>
            <a:ext cx="608100" cy="3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6" name="Google Shape;56;p13"/>
          <p:cNvCxnSpPr/>
          <p:nvPr/>
        </p:nvCxnSpPr>
        <p:spPr>
          <a:xfrm>
            <a:off x="1090422" y="1385316"/>
            <a:ext cx="7205700" cy="0"/>
          </a:xfrm>
          <a:prstGeom prst="straightConnector1">
            <a:avLst/>
          </a:prstGeom>
          <a:noFill/>
          <a:ln cap="flat" cmpd="sng" w="317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46.png"/><Relationship Id="rId5" Type="http://schemas.openxmlformats.org/officeDocument/2006/relationships/image" Target="../media/image17.jpg"/><Relationship Id="rId6" Type="http://schemas.openxmlformats.org/officeDocument/2006/relationships/image" Target="../media/image14.jpg"/><Relationship Id="rId7" Type="http://schemas.openxmlformats.org/officeDocument/2006/relationships/image" Target="../media/image4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jpg"/><Relationship Id="rId4" Type="http://schemas.openxmlformats.org/officeDocument/2006/relationships/image" Target="../media/image34.jpg"/><Relationship Id="rId9" Type="http://schemas.openxmlformats.org/officeDocument/2006/relationships/image" Target="../media/image29.png"/><Relationship Id="rId5" Type="http://schemas.openxmlformats.org/officeDocument/2006/relationships/image" Target="../media/image42.jpg"/><Relationship Id="rId6" Type="http://schemas.openxmlformats.org/officeDocument/2006/relationships/image" Target="../media/image26.jpg"/><Relationship Id="rId7" Type="http://schemas.openxmlformats.org/officeDocument/2006/relationships/image" Target="../media/image41.jpg"/><Relationship Id="rId8" Type="http://schemas.openxmlformats.org/officeDocument/2006/relationships/image" Target="../media/image6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jpg"/><Relationship Id="rId4" Type="http://schemas.openxmlformats.org/officeDocument/2006/relationships/image" Target="../media/image34.jpg"/><Relationship Id="rId9" Type="http://schemas.openxmlformats.org/officeDocument/2006/relationships/image" Target="../media/image29.png"/><Relationship Id="rId5" Type="http://schemas.openxmlformats.org/officeDocument/2006/relationships/image" Target="../media/image42.jpg"/><Relationship Id="rId6" Type="http://schemas.openxmlformats.org/officeDocument/2006/relationships/image" Target="../media/image26.jpg"/><Relationship Id="rId7" Type="http://schemas.openxmlformats.org/officeDocument/2006/relationships/image" Target="../media/image41.jpg"/><Relationship Id="rId8" Type="http://schemas.openxmlformats.org/officeDocument/2006/relationships/image" Target="../media/image6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9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arxiv.org/pdf/2303.12838.pdf" TargetMode="External"/><Relationship Id="rId4" Type="http://schemas.openxmlformats.org/officeDocument/2006/relationships/image" Target="../media/image4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jpg"/><Relationship Id="rId4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g"/><Relationship Id="rId4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jpg"/><Relationship Id="rId4" Type="http://schemas.openxmlformats.org/officeDocument/2006/relationships/image" Target="../media/image4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jpg"/><Relationship Id="rId4" Type="http://schemas.openxmlformats.org/officeDocument/2006/relationships/image" Target="../media/image4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g"/><Relationship Id="rId4" Type="http://schemas.openxmlformats.org/officeDocument/2006/relationships/image" Target="../media/image3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5" Type="http://schemas.openxmlformats.org/officeDocument/2006/relationships/image" Target="../media/image3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5" Type="http://schemas.openxmlformats.org/officeDocument/2006/relationships/image" Target="../media/image3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jpg"/><Relationship Id="rId4" Type="http://schemas.openxmlformats.org/officeDocument/2006/relationships/image" Target="../media/image3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g"/><Relationship Id="rId4" Type="http://schemas.openxmlformats.org/officeDocument/2006/relationships/image" Target="../media/image56.jpg"/><Relationship Id="rId5" Type="http://schemas.openxmlformats.org/officeDocument/2006/relationships/image" Target="../media/image3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jpg"/><Relationship Id="rId4" Type="http://schemas.openxmlformats.org/officeDocument/2006/relationships/image" Target="../media/image50.jpg"/><Relationship Id="rId5" Type="http://schemas.openxmlformats.org/officeDocument/2006/relationships/image" Target="../media/image4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jpg"/><Relationship Id="rId4" Type="http://schemas.openxmlformats.org/officeDocument/2006/relationships/image" Target="../media/image54.jpg"/><Relationship Id="rId5" Type="http://schemas.openxmlformats.org/officeDocument/2006/relationships/image" Target="../media/image53.jpg"/><Relationship Id="rId6" Type="http://schemas.openxmlformats.org/officeDocument/2006/relationships/image" Target="../media/image51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Relationship Id="rId4" Type="http://schemas.openxmlformats.org/officeDocument/2006/relationships/image" Target="../media/image48.jpg"/><Relationship Id="rId5" Type="http://schemas.openxmlformats.org/officeDocument/2006/relationships/image" Target="../media/image5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g"/><Relationship Id="rId4" Type="http://schemas.openxmlformats.org/officeDocument/2006/relationships/image" Target="../media/image55.jpg"/><Relationship Id="rId5" Type="http://schemas.openxmlformats.org/officeDocument/2006/relationships/image" Target="../media/image5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28.jpg"/><Relationship Id="rId5" Type="http://schemas.openxmlformats.org/officeDocument/2006/relationships/image" Target="../media/image22.jpg"/><Relationship Id="rId6" Type="http://schemas.openxmlformats.org/officeDocument/2006/relationships/image" Target="../media/image25.jpg"/><Relationship Id="rId7" Type="http://schemas.openxmlformats.org/officeDocument/2006/relationships/image" Target="../media/image3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8.jpg"/><Relationship Id="rId4" Type="http://schemas.openxmlformats.org/officeDocument/2006/relationships/image" Target="../media/image60.png"/><Relationship Id="rId5" Type="http://schemas.openxmlformats.org/officeDocument/2006/relationships/hyperlink" Target="https://arxiv.org/pdf/2207.03764.pdf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8.jpg"/><Relationship Id="rId4" Type="http://schemas.openxmlformats.org/officeDocument/2006/relationships/hyperlink" Target="https://arxiv.org/pdf/2207.03764.pdf" TargetMode="External"/><Relationship Id="rId5" Type="http://schemas.openxmlformats.org/officeDocument/2006/relationships/image" Target="../media/image5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8.jpg"/><Relationship Id="rId4" Type="http://schemas.openxmlformats.org/officeDocument/2006/relationships/hyperlink" Target="https://arxiv.org/pdf/2207.03764.pdf" TargetMode="External"/><Relationship Id="rId5" Type="http://schemas.openxmlformats.org/officeDocument/2006/relationships/image" Target="../media/image5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9.png"/><Relationship Id="rId5" Type="http://schemas.openxmlformats.org/officeDocument/2006/relationships/image" Target="../media/image1.jpg"/><Relationship Id="rId6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9" Type="http://schemas.openxmlformats.org/officeDocument/2006/relationships/image" Target="../media/image3.jpg"/><Relationship Id="rId5" Type="http://schemas.openxmlformats.org/officeDocument/2006/relationships/image" Target="../media/image5.jpg"/><Relationship Id="rId6" Type="http://schemas.openxmlformats.org/officeDocument/2006/relationships/image" Target="../media/image21.jpg"/><Relationship Id="rId7" Type="http://schemas.openxmlformats.org/officeDocument/2006/relationships/image" Target="../media/image6.jpg"/><Relationship Id="rId8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16.jpg"/><Relationship Id="rId9" Type="http://schemas.openxmlformats.org/officeDocument/2006/relationships/image" Target="../media/image18.jpg"/><Relationship Id="rId5" Type="http://schemas.openxmlformats.org/officeDocument/2006/relationships/image" Target="../media/image12.jpg"/><Relationship Id="rId6" Type="http://schemas.openxmlformats.org/officeDocument/2006/relationships/image" Target="../media/image30.png"/><Relationship Id="rId7" Type="http://schemas.openxmlformats.org/officeDocument/2006/relationships/image" Target="../media/image19.jpg"/><Relationship Id="rId8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15.jpg"/><Relationship Id="rId5" Type="http://schemas.openxmlformats.org/officeDocument/2006/relationships/image" Target="../media/image20.jpg"/><Relationship Id="rId6" Type="http://schemas.openxmlformats.org/officeDocument/2006/relationships/image" Target="../media/image27.jpg"/><Relationship Id="rId7" Type="http://schemas.openxmlformats.org/officeDocument/2006/relationships/image" Target="../media/image13.jpg"/><Relationship Id="rId8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311700" y="2605525"/>
            <a:ext cx="8520600" cy="20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Vetri Velan</a:t>
            </a:r>
            <a:endParaRPr sz="3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Postdoctoral Researcher, Lawrence Berkeley National Laboratory</a:t>
            </a:r>
            <a:endParaRPr sz="20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QuarkNet</a:t>
            </a:r>
            <a:endParaRPr sz="2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June 21, 2023</a:t>
            </a:r>
            <a:endParaRPr sz="26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2" name="Google Shape;62;p14"/>
          <p:cNvSpPr txBox="1"/>
          <p:nvPr>
            <p:ph type="ctrTitle"/>
          </p:nvPr>
        </p:nvSpPr>
        <p:spPr>
          <a:xfrm>
            <a:off x="311700" y="515975"/>
            <a:ext cx="8520600" cy="1827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Dark Matter:</a:t>
            </a:r>
            <a:endParaRPr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The Hidden Sea</a:t>
            </a:r>
            <a:endParaRPr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0" y="4768650"/>
            <a:ext cx="3452100" cy="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FFFFFF"/>
                </a:solidFill>
              </a:rPr>
              <a:t>Background image from https://unblast.com/free-night-sky-star-patterns/ </a:t>
            </a:r>
            <a:endParaRPr sz="6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type="title"/>
          </p:nvPr>
        </p:nvSpPr>
        <p:spPr>
          <a:xfrm>
            <a:off x="628650" y="273850"/>
            <a:ext cx="37890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rPr lang="en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Postdoc </a:t>
            </a:r>
            <a:r>
              <a:rPr lang="en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at LBNL</a:t>
            </a:r>
            <a:endParaRPr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4650" y="2840875"/>
            <a:ext cx="3636527" cy="209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3"/>
          <p:cNvPicPr preferRelativeResize="0"/>
          <p:nvPr/>
        </p:nvPicPr>
        <p:blipFill rotWithShape="1">
          <a:blip r:embed="rId5">
            <a:alphaModFix/>
          </a:blip>
          <a:srcRect b="0" l="3199" r="60609" t="3735"/>
          <a:stretch/>
        </p:blipFill>
        <p:spPr>
          <a:xfrm>
            <a:off x="378800" y="1415450"/>
            <a:ext cx="2000075" cy="34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 rotWithShape="1">
          <a:blip r:embed="rId6">
            <a:alphaModFix/>
          </a:blip>
          <a:srcRect b="21525" l="0" r="0" t="0"/>
          <a:stretch/>
        </p:blipFill>
        <p:spPr>
          <a:xfrm>
            <a:off x="2627000" y="1046623"/>
            <a:ext cx="2479524" cy="3459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6811" y="393375"/>
            <a:ext cx="3472200" cy="217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/>
          <p:nvPr>
            <p:ph idx="4294967295" type="ctrTitle"/>
          </p:nvPr>
        </p:nvSpPr>
        <p:spPr>
          <a:xfrm>
            <a:off x="175850" y="2105250"/>
            <a:ext cx="5880000" cy="93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Pause for Discussion</a:t>
            </a:r>
            <a:endParaRPr sz="4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 txBox="1"/>
          <p:nvPr>
            <p:ph idx="4294967295" type="ctrTitle"/>
          </p:nvPr>
        </p:nvSpPr>
        <p:spPr>
          <a:xfrm>
            <a:off x="2203350" y="211175"/>
            <a:ext cx="47373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What is </a:t>
            </a:r>
            <a:r>
              <a:rPr i="1"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matter</a:t>
            </a: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https://upload.wikimedia.org/wikipedia/commons/7/72/Portrait_of_a_Persian_lady_in_Iran%2C_10-08-2006_%28cropped%29.jpg" id="160" name="Google Shape;16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1525" y="1804175"/>
            <a:ext cx="1298325" cy="1849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0/0c/GoldenGateBridge-001.jpg" id="161" name="Google Shape;16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7825" y="3456025"/>
            <a:ext cx="1714475" cy="1285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8/85/Sky-3.jpg" id="162" name="Google Shape;16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4700" y="613252"/>
            <a:ext cx="1714475" cy="228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9/97/The_Earth_seen_from_Apollo_17.jpg" id="163" name="Google Shape;16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65245" y="1052983"/>
            <a:ext cx="1714474" cy="1715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b/b4/The_Sun_by_the_Atmospheric_Imaging_Assembly_of_NASA%27s_Solar_Dynamics_Observatory_-_20100819.jpg" id="164" name="Google Shape;16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80813" y="3200812"/>
            <a:ext cx="1883349" cy="17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 title="Points scored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559775" y="1331677"/>
            <a:ext cx="4969200" cy="3072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" name="Google Shape;166;p25"/>
          <p:cNvCxnSpPr/>
          <p:nvPr/>
        </p:nvCxnSpPr>
        <p:spPr>
          <a:xfrm flipH="1" rot="10800000">
            <a:off x="3343275" y="1240425"/>
            <a:ext cx="1088100" cy="1804200"/>
          </a:xfrm>
          <a:prstGeom prst="straightConnector1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7" name="Google Shape;167;p25"/>
          <p:cNvCxnSpPr/>
          <p:nvPr/>
        </p:nvCxnSpPr>
        <p:spPr>
          <a:xfrm>
            <a:off x="3343275" y="3044625"/>
            <a:ext cx="1008900" cy="1796100"/>
          </a:xfrm>
          <a:prstGeom prst="straightConnector1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8" name="Google Shape;168;p25"/>
          <p:cNvSpPr txBox="1"/>
          <p:nvPr/>
        </p:nvSpPr>
        <p:spPr>
          <a:xfrm>
            <a:off x="3377700" y="2664700"/>
            <a:ext cx="1088100" cy="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E69138"/>
                </a:solidFill>
              </a:rPr>
              <a:t>5%</a:t>
            </a:r>
            <a:endParaRPr b="1" sz="3000">
              <a:solidFill>
                <a:srgbClr val="E69138"/>
              </a:solidFill>
            </a:endParaRPr>
          </a:p>
        </p:txBody>
      </p:sp>
      <p:sp>
        <p:nvSpPr>
          <p:cNvPr id="169" name="Google Shape;169;p25"/>
          <p:cNvSpPr txBox="1"/>
          <p:nvPr/>
        </p:nvSpPr>
        <p:spPr>
          <a:xfrm>
            <a:off x="195625" y="692300"/>
            <a:ext cx="2802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74EA7"/>
                </a:solidFill>
              </a:rPr>
              <a:t>Dark Matter</a:t>
            </a:r>
            <a:endParaRPr b="1" sz="3000">
              <a:solidFill>
                <a:srgbClr val="674EA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74EA7"/>
                </a:solidFill>
              </a:rPr>
              <a:t>27%</a:t>
            </a:r>
            <a:endParaRPr b="1" sz="3000">
              <a:solidFill>
                <a:srgbClr val="674EA7"/>
              </a:solidFill>
            </a:endParaRPr>
          </a:p>
        </p:txBody>
      </p:sp>
      <p:sp>
        <p:nvSpPr>
          <p:cNvPr id="170" name="Google Shape;170;p25"/>
          <p:cNvSpPr txBox="1"/>
          <p:nvPr/>
        </p:nvSpPr>
        <p:spPr>
          <a:xfrm>
            <a:off x="524850" y="3885275"/>
            <a:ext cx="2802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AA84F"/>
                </a:solidFill>
              </a:rPr>
              <a:t>Dark Energy</a:t>
            </a:r>
            <a:endParaRPr b="1" sz="3000">
              <a:solidFill>
                <a:srgbClr val="6AA84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AA84F"/>
                </a:solidFill>
              </a:rPr>
              <a:t>68%</a:t>
            </a:r>
            <a:endParaRPr b="1" sz="3000">
              <a:solidFill>
                <a:srgbClr val="6AA84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6"/>
          <p:cNvSpPr txBox="1"/>
          <p:nvPr>
            <p:ph idx="4294967295" type="ctrTitle"/>
          </p:nvPr>
        </p:nvSpPr>
        <p:spPr>
          <a:xfrm>
            <a:off x="2203350" y="211175"/>
            <a:ext cx="47373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What is </a:t>
            </a:r>
            <a:r>
              <a:rPr i="1"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matter</a:t>
            </a: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https://upload.wikimedia.org/wikipedia/commons/7/72/Portrait_of_a_Persian_lady_in_Iran%2C_10-08-2006_%28cropped%29.jpg" id="176" name="Google Shape;17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1525" y="1804175"/>
            <a:ext cx="1298325" cy="18496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0/0c/GoldenGateBridge-001.jpg" id="177" name="Google Shape;17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7825" y="3456025"/>
            <a:ext cx="1714475" cy="12858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8/85/Sky-3.jpg" id="178" name="Google Shape;17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4700" y="613252"/>
            <a:ext cx="1714475" cy="2287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9/97/The_Earth_seen_from_Apollo_17.jpg" id="179" name="Google Shape;179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65245" y="1052983"/>
            <a:ext cx="1714474" cy="17156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b/b4/The_Sun_by_the_Atmospheric_Imaging_Assembly_of_NASA%27s_Solar_Dynamics_Observatory_-_20100819.jpg" id="180" name="Google Shape;180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80813" y="3200812"/>
            <a:ext cx="1883349" cy="179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6" title="Points scored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559775" y="1331677"/>
            <a:ext cx="4969200" cy="30726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26"/>
          <p:cNvCxnSpPr/>
          <p:nvPr/>
        </p:nvCxnSpPr>
        <p:spPr>
          <a:xfrm flipH="1" rot="10800000">
            <a:off x="3343275" y="1240425"/>
            <a:ext cx="1088100" cy="1804200"/>
          </a:xfrm>
          <a:prstGeom prst="straightConnector1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" name="Google Shape;183;p26"/>
          <p:cNvCxnSpPr/>
          <p:nvPr/>
        </p:nvCxnSpPr>
        <p:spPr>
          <a:xfrm>
            <a:off x="3343275" y="3044625"/>
            <a:ext cx="1008900" cy="1796100"/>
          </a:xfrm>
          <a:prstGeom prst="straightConnector1">
            <a:avLst/>
          </a:prstGeom>
          <a:noFill/>
          <a:ln cap="flat" cmpd="sng" w="38100">
            <a:solidFill>
              <a:srgbClr val="E6913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4" name="Google Shape;184;p26"/>
          <p:cNvSpPr txBox="1"/>
          <p:nvPr/>
        </p:nvSpPr>
        <p:spPr>
          <a:xfrm>
            <a:off x="3377700" y="2664700"/>
            <a:ext cx="1088100" cy="6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E69138"/>
                </a:solidFill>
              </a:rPr>
              <a:t>5%</a:t>
            </a:r>
            <a:endParaRPr b="1" sz="3000">
              <a:solidFill>
                <a:srgbClr val="E69138"/>
              </a:solidFill>
            </a:endParaRPr>
          </a:p>
        </p:txBody>
      </p:sp>
      <p:sp>
        <p:nvSpPr>
          <p:cNvPr id="185" name="Google Shape;185;p26"/>
          <p:cNvSpPr txBox="1"/>
          <p:nvPr/>
        </p:nvSpPr>
        <p:spPr>
          <a:xfrm>
            <a:off x="195625" y="692300"/>
            <a:ext cx="2802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74EA7"/>
                </a:solidFill>
              </a:rPr>
              <a:t>Dark Matter</a:t>
            </a:r>
            <a:endParaRPr b="1" sz="3000">
              <a:solidFill>
                <a:srgbClr val="674EA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74EA7"/>
                </a:solidFill>
              </a:rPr>
              <a:t>27%</a:t>
            </a:r>
            <a:endParaRPr b="1" sz="3000">
              <a:solidFill>
                <a:srgbClr val="674EA7"/>
              </a:solidFill>
            </a:endParaRPr>
          </a:p>
        </p:txBody>
      </p:sp>
      <p:sp>
        <p:nvSpPr>
          <p:cNvPr id="186" name="Google Shape;186;p26"/>
          <p:cNvSpPr txBox="1"/>
          <p:nvPr/>
        </p:nvSpPr>
        <p:spPr>
          <a:xfrm>
            <a:off x="524850" y="3885275"/>
            <a:ext cx="2802300" cy="111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AA84F"/>
                </a:solidFill>
              </a:rPr>
              <a:t>Dark Energy</a:t>
            </a:r>
            <a:endParaRPr b="1" sz="3000">
              <a:solidFill>
                <a:srgbClr val="6AA84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6AA84F"/>
                </a:solidFill>
              </a:rPr>
              <a:t>68%</a:t>
            </a:r>
            <a:endParaRPr b="1" sz="3000">
              <a:solidFill>
                <a:srgbClr val="6AA84F"/>
              </a:solidFill>
            </a:endParaRPr>
          </a:p>
        </p:txBody>
      </p:sp>
      <p:cxnSp>
        <p:nvCxnSpPr>
          <p:cNvPr id="187" name="Google Shape;187;p26"/>
          <p:cNvCxnSpPr/>
          <p:nvPr/>
        </p:nvCxnSpPr>
        <p:spPr>
          <a:xfrm>
            <a:off x="814025" y="3822025"/>
            <a:ext cx="2225700" cy="1088100"/>
          </a:xfrm>
          <a:prstGeom prst="straightConnector1">
            <a:avLst/>
          </a:prstGeom>
          <a:noFill/>
          <a:ln cap="flat" cmpd="sng" w="762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8" name="Google Shape;188;p26"/>
          <p:cNvCxnSpPr/>
          <p:nvPr/>
        </p:nvCxnSpPr>
        <p:spPr>
          <a:xfrm flipH="1" rot="10800000">
            <a:off x="840775" y="3881325"/>
            <a:ext cx="2238600" cy="1068300"/>
          </a:xfrm>
          <a:prstGeom prst="straightConnector1">
            <a:avLst/>
          </a:prstGeom>
          <a:noFill/>
          <a:ln cap="flat" cmpd="sng" w="762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7"/>
          <p:cNvSpPr txBox="1"/>
          <p:nvPr>
            <p:ph idx="4294967295" type="ctrTitle"/>
          </p:nvPr>
        </p:nvSpPr>
        <p:spPr>
          <a:xfrm>
            <a:off x="1744650" y="2150850"/>
            <a:ext cx="56547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What is </a:t>
            </a:r>
            <a:r>
              <a:rPr i="1"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dark matter</a:t>
            </a: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5" name="Google Shape;195;p27"/>
          <p:cNvSpPr txBox="1"/>
          <p:nvPr>
            <p:ph idx="4294967295" type="ctrTitle"/>
          </p:nvPr>
        </p:nvSpPr>
        <p:spPr>
          <a:xfrm>
            <a:off x="1717050" y="1269025"/>
            <a:ext cx="1881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Where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96" name="Google Shape;196;p27"/>
          <p:cNvCxnSpPr/>
          <p:nvPr/>
        </p:nvCxnSpPr>
        <p:spPr>
          <a:xfrm>
            <a:off x="2123700" y="2110825"/>
            <a:ext cx="1068300" cy="9099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27"/>
          <p:cNvCxnSpPr/>
          <p:nvPr/>
        </p:nvCxnSpPr>
        <p:spPr>
          <a:xfrm flipH="1">
            <a:off x="2173150" y="2120700"/>
            <a:ext cx="1048500" cy="890100"/>
          </a:xfrm>
          <a:prstGeom prst="straightConnector1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axy_Rotation.gif" id="202" name="Google Shape;20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0100" y="1189825"/>
            <a:ext cx="6803800" cy="3827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8"/>
          <p:cNvSpPr txBox="1"/>
          <p:nvPr>
            <p:ph idx="4294967295" type="ctrTitle"/>
          </p:nvPr>
        </p:nvSpPr>
        <p:spPr>
          <a:xfrm>
            <a:off x="2574000" y="200750"/>
            <a:ext cx="39960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Galaxies rotate.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4" name="Google Shape;204;p28"/>
          <p:cNvSpPr txBox="1"/>
          <p:nvPr/>
        </p:nvSpPr>
        <p:spPr>
          <a:xfrm>
            <a:off x="69250" y="4634175"/>
            <a:ext cx="34521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Source: Dark matter: How does it explain a star's speed? - Don Lincoln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https://youtu.be/sI23cwbbNqs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9"/>
          <p:cNvPicPr preferRelativeResize="0"/>
          <p:nvPr/>
        </p:nvPicPr>
        <p:blipFill rotWithShape="1">
          <a:blip r:embed="rId3">
            <a:alphaModFix/>
          </a:blip>
          <a:srcRect b="0" l="50000" r="0" t="0"/>
          <a:stretch/>
        </p:blipFill>
        <p:spPr>
          <a:xfrm>
            <a:off x="4571994" y="631900"/>
            <a:ext cx="3910025" cy="43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9"/>
          <p:cNvSpPr txBox="1"/>
          <p:nvPr/>
        </p:nvSpPr>
        <p:spPr>
          <a:xfrm>
            <a:off x="4613400" y="220550"/>
            <a:ext cx="3630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Predicted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1" name="Google Shape;211;p29"/>
          <p:cNvSpPr txBox="1"/>
          <p:nvPr/>
        </p:nvSpPr>
        <p:spPr>
          <a:xfrm>
            <a:off x="69225" y="4441200"/>
            <a:ext cx="22059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Credit: ESO/L. Calçada https://www.eso.org/public/videos/eso1709b/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988" y="631900"/>
            <a:ext cx="7820026" cy="43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0"/>
          <p:cNvSpPr txBox="1"/>
          <p:nvPr/>
        </p:nvSpPr>
        <p:spPr>
          <a:xfrm>
            <a:off x="850650" y="220550"/>
            <a:ext cx="3630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Observed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8" name="Google Shape;218;p30"/>
          <p:cNvSpPr txBox="1"/>
          <p:nvPr/>
        </p:nvSpPr>
        <p:spPr>
          <a:xfrm>
            <a:off x="4613400" y="220550"/>
            <a:ext cx="3630000" cy="6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Predicted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19" name="Google Shape;219;p30"/>
          <p:cNvSpPr txBox="1"/>
          <p:nvPr/>
        </p:nvSpPr>
        <p:spPr>
          <a:xfrm>
            <a:off x="69225" y="4441200"/>
            <a:ext cx="22059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Credit: ESO/L. Calçada https://www.eso.org/public/videos/eso1709b/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axy_ripped_apart.gif" id="224" name="Google Shape;22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825" y="1002975"/>
            <a:ext cx="6958350" cy="391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1"/>
          <p:cNvSpPr txBox="1"/>
          <p:nvPr/>
        </p:nvSpPr>
        <p:spPr>
          <a:xfrm>
            <a:off x="69250" y="4634175"/>
            <a:ext cx="34521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Source: Dark matter: How does it explain a star's speed? - Don Lincoln</a:t>
            </a:r>
            <a:endParaRPr sz="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https://youtu.be/sI23cwbbNqs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226" name="Google Shape;226;p31"/>
          <p:cNvSpPr txBox="1"/>
          <p:nvPr>
            <p:ph idx="4294967295" type="ctrTitle"/>
          </p:nvPr>
        </p:nvSpPr>
        <p:spPr>
          <a:xfrm>
            <a:off x="244650" y="161175"/>
            <a:ext cx="86547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If stars moved as fast as observed...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2"/>
          <p:cNvSpPr txBox="1"/>
          <p:nvPr>
            <p:ph idx="4294967295" type="ctrTitle"/>
          </p:nvPr>
        </p:nvSpPr>
        <p:spPr>
          <a:xfrm>
            <a:off x="244650" y="1324950"/>
            <a:ext cx="8654700" cy="24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Conclusion:</a:t>
            </a:r>
            <a:endParaRPr sz="48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There is a missing “dark” matter in these galaxies!</a:t>
            </a:r>
            <a:endParaRPr sz="48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idx="4294967295" type="ctrTitle"/>
          </p:nvPr>
        </p:nvSpPr>
        <p:spPr>
          <a:xfrm>
            <a:off x="175850" y="1700250"/>
            <a:ext cx="5880000" cy="161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My journey to becoming a physicist</a:t>
            </a:r>
            <a:endParaRPr sz="4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3"/>
          <p:cNvSpPr txBox="1"/>
          <p:nvPr/>
        </p:nvSpPr>
        <p:spPr>
          <a:xfrm>
            <a:off x="6336175" y="1223050"/>
            <a:ext cx="25368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Georgia"/>
              <a:buChar char="-"/>
            </a:pPr>
            <a:r>
              <a:rPr lang="en" sz="1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Data</a:t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Georgia"/>
              <a:buChar char="-"/>
            </a:pPr>
            <a:r>
              <a:rPr lang="en" sz="1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Model(s)</a:t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Georgia"/>
              <a:buChar char="-"/>
            </a:pPr>
            <a:r>
              <a:rPr lang="en" sz="1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Uncertainty</a:t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Work behind this plot:</a:t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7" name="Google Shape;237;p33"/>
          <p:cNvSpPr txBox="1"/>
          <p:nvPr>
            <p:ph idx="4294967295" type="ctrTitle"/>
          </p:nvPr>
        </p:nvSpPr>
        <p:spPr>
          <a:xfrm>
            <a:off x="6362625" y="1003750"/>
            <a:ext cx="2536800" cy="37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Elements of this plot:</a:t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8" name="Google Shape;238;p33"/>
          <p:cNvSpPr txBox="1"/>
          <p:nvPr/>
        </p:nvSpPr>
        <p:spPr>
          <a:xfrm>
            <a:off x="6336175" y="2234850"/>
            <a:ext cx="2651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Georgia"/>
              <a:buChar char="-"/>
            </a:pPr>
            <a:r>
              <a:rPr lang="en" sz="1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Motivation for models</a:t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Georgia"/>
              <a:buChar char="-"/>
            </a:pPr>
            <a:r>
              <a:rPr lang="en" sz="1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Experimental techniques</a:t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Georgia"/>
              <a:buChar char="-"/>
            </a:pPr>
            <a:r>
              <a:rPr lang="en" sz="1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Data processing + analysis</a:t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Georgia"/>
              <a:buChar char="-"/>
            </a:pPr>
            <a:r>
              <a:rPr lang="en" sz="1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Assumptions + constraints</a:t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200"/>
              <a:buFont typeface="Georgia"/>
              <a:buChar char="-"/>
            </a:pPr>
            <a:r>
              <a:rPr lang="en" sz="1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Decisions about how to present the results</a:t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Source: </a:t>
            </a:r>
            <a:r>
              <a:rPr lang="en" sz="1200" u="sng">
                <a:solidFill>
                  <a:schemeClr val="hlink"/>
                </a:solidFill>
                <a:latin typeface="Georgia"/>
                <a:ea typeface="Georgia"/>
                <a:cs typeface="Georgia"/>
                <a:sym typeface="Georgia"/>
                <a:hlinkClick r:id="rId3"/>
              </a:rPr>
              <a:t>https://arxiv.org/pdf/2303.12838.pdf</a:t>
            </a:r>
            <a:r>
              <a:rPr lang="en" sz="1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39" name="Google Shape;239;p33"/>
          <p:cNvSpPr txBox="1"/>
          <p:nvPr>
            <p:ph idx="4294967295" type="ctrTitle"/>
          </p:nvPr>
        </p:nvSpPr>
        <p:spPr>
          <a:xfrm>
            <a:off x="6362625" y="559175"/>
            <a:ext cx="2536800" cy="4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How it looks like in a real analysis</a:t>
            </a:r>
            <a:endParaRPr sz="1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40" name="Google Shape;24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5981883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 txBox="1"/>
          <p:nvPr>
            <p:ph idx="4294967295" type="ctrTitle"/>
          </p:nvPr>
        </p:nvSpPr>
        <p:spPr>
          <a:xfrm>
            <a:off x="1744650" y="521700"/>
            <a:ext cx="56547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What is </a:t>
            </a:r>
            <a:r>
              <a:rPr i="1"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dark matter</a:t>
            </a: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?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6" name="Google Shape;246;p34"/>
          <p:cNvSpPr txBox="1"/>
          <p:nvPr>
            <p:ph idx="4294967295" type="ctrTitle"/>
          </p:nvPr>
        </p:nvSpPr>
        <p:spPr>
          <a:xfrm>
            <a:off x="647700" y="1531725"/>
            <a:ext cx="7848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Honestly, we don’t know!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47" name="Google Shape;247;p34"/>
          <p:cNvSpPr txBox="1"/>
          <p:nvPr>
            <p:ph idx="4294967295" type="ctrTitle"/>
          </p:nvPr>
        </p:nvSpPr>
        <p:spPr>
          <a:xfrm>
            <a:off x="178050" y="2508225"/>
            <a:ext cx="8744100" cy="21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As physicists, the question becomes:</a:t>
            </a:r>
            <a:b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</a:b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How do we learn what dark matter is made of?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5"/>
          <p:cNvSpPr txBox="1"/>
          <p:nvPr>
            <p:ph idx="4294967295" type="ctrTitle"/>
          </p:nvPr>
        </p:nvSpPr>
        <p:spPr>
          <a:xfrm>
            <a:off x="4965600" y="1359800"/>
            <a:ext cx="4128300" cy="266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Start with what we already know</a:t>
            </a:r>
            <a:endParaRPr sz="3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What particles can we reject?</a:t>
            </a:r>
            <a:endParaRPr sz="3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53" name="Google Shape;25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275" y="540425"/>
            <a:ext cx="4628501" cy="4192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275" y="540425"/>
            <a:ext cx="4628501" cy="4192874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6"/>
          <p:cNvSpPr txBox="1"/>
          <p:nvPr>
            <p:ph idx="4294967295" type="ctrTitle"/>
          </p:nvPr>
        </p:nvSpPr>
        <p:spPr>
          <a:xfrm>
            <a:off x="4836925" y="1956375"/>
            <a:ext cx="4128300" cy="18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Dark matter is…well, dark. So it can’t be electrically charged.</a:t>
            </a:r>
            <a:endParaRPr sz="3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60" name="Google Shape;260;p36"/>
          <p:cNvCxnSpPr/>
          <p:nvPr/>
        </p:nvCxnSpPr>
        <p:spPr>
          <a:xfrm>
            <a:off x="639825" y="14955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1" name="Google Shape;261;p36"/>
          <p:cNvCxnSpPr/>
          <p:nvPr/>
        </p:nvCxnSpPr>
        <p:spPr>
          <a:xfrm flipH="1">
            <a:off x="665010" y="15005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2" name="Google Shape;262;p36"/>
          <p:cNvCxnSpPr/>
          <p:nvPr/>
        </p:nvCxnSpPr>
        <p:spPr>
          <a:xfrm>
            <a:off x="1441125" y="149562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3" name="Google Shape;263;p36"/>
          <p:cNvCxnSpPr/>
          <p:nvPr/>
        </p:nvCxnSpPr>
        <p:spPr>
          <a:xfrm flipH="1">
            <a:off x="1466310" y="150062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4" name="Google Shape;264;p36"/>
          <p:cNvCxnSpPr/>
          <p:nvPr/>
        </p:nvCxnSpPr>
        <p:spPr>
          <a:xfrm>
            <a:off x="2227450" y="149562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5" name="Google Shape;265;p36"/>
          <p:cNvCxnSpPr/>
          <p:nvPr/>
        </p:nvCxnSpPr>
        <p:spPr>
          <a:xfrm flipH="1">
            <a:off x="2252635" y="150062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6" name="Google Shape;266;p36"/>
          <p:cNvCxnSpPr/>
          <p:nvPr/>
        </p:nvCxnSpPr>
        <p:spPr>
          <a:xfrm>
            <a:off x="639825" y="228732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7" name="Google Shape;267;p36"/>
          <p:cNvCxnSpPr/>
          <p:nvPr/>
        </p:nvCxnSpPr>
        <p:spPr>
          <a:xfrm flipH="1">
            <a:off x="665010" y="229232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8" name="Google Shape;268;p36"/>
          <p:cNvCxnSpPr/>
          <p:nvPr/>
        </p:nvCxnSpPr>
        <p:spPr>
          <a:xfrm>
            <a:off x="1441125" y="22873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9" name="Google Shape;269;p36"/>
          <p:cNvCxnSpPr/>
          <p:nvPr/>
        </p:nvCxnSpPr>
        <p:spPr>
          <a:xfrm flipH="1">
            <a:off x="1466310" y="22923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36"/>
          <p:cNvCxnSpPr/>
          <p:nvPr/>
        </p:nvCxnSpPr>
        <p:spPr>
          <a:xfrm>
            <a:off x="2227450" y="22873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1" name="Google Shape;271;p36"/>
          <p:cNvCxnSpPr/>
          <p:nvPr/>
        </p:nvCxnSpPr>
        <p:spPr>
          <a:xfrm flipH="1">
            <a:off x="2252635" y="22923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2" name="Google Shape;272;p36"/>
          <p:cNvCxnSpPr/>
          <p:nvPr/>
        </p:nvCxnSpPr>
        <p:spPr>
          <a:xfrm>
            <a:off x="639825" y="311725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3" name="Google Shape;273;p36"/>
          <p:cNvCxnSpPr/>
          <p:nvPr/>
        </p:nvCxnSpPr>
        <p:spPr>
          <a:xfrm flipH="1">
            <a:off x="665010" y="312225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4" name="Google Shape;274;p36"/>
          <p:cNvCxnSpPr/>
          <p:nvPr/>
        </p:nvCxnSpPr>
        <p:spPr>
          <a:xfrm>
            <a:off x="1441125" y="311730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5" name="Google Shape;275;p36"/>
          <p:cNvCxnSpPr/>
          <p:nvPr/>
        </p:nvCxnSpPr>
        <p:spPr>
          <a:xfrm flipH="1">
            <a:off x="1466310" y="312230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6" name="Google Shape;276;p36"/>
          <p:cNvCxnSpPr/>
          <p:nvPr/>
        </p:nvCxnSpPr>
        <p:spPr>
          <a:xfrm>
            <a:off x="2227450" y="311730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7" name="Google Shape;277;p36"/>
          <p:cNvCxnSpPr/>
          <p:nvPr/>
        </p:nvCxnSpPr>
        <p:spPr>
          <a:xfrm flipH="1">
            <a:off x="2252635" y="312230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8" name="Google Shape;278;p36"/>
          <p:cNvCxnSpPr/>
          <p:nvPr/>
        </p:nvCxnSpPr>
        <p:spPr>
          <a:xfrm>
            <a:off x="3081250" y="222955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9" name="Google Shape;279;p36"/>
          <p:cNvCxnSpPr/>
          <p:nvPr/>
        </p:nvCxnSpPr>
        <p:spPr>
          <a:xfrm flipH="1">
            <a:off x="3106435" y="223455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0" name="Google Shape;280;p36"/>
          <p:cNvCxnSpPr/>
          <p:nvPr/>
        </p:nvCxnSpPr>
        <p:spPr>
          <a:xfrm>
            <a:off x="3093838" y="389922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1" name="Google Shape;281;p36"/>
          <p:cNvCxnSpPr/>
          <p:nvPr/>
        </p:nvCxnSpPr>
        <p:spPr>
          <a:xfrm flipH="1">
            <a:off x="3119022" y="390422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275" y="540425"/>
            <a:ext cx="4628501" cy="4192874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7"/>
          <p:cNvSpPr txBox="1"/>
          <p:nvPr>
            <p:ph idx="4294967295" type="ctrTitle"/>
          </p:nvPr>
        </p:nvSpPr>
        <p:spPr>
          <a:xfrm>
            <a:off x="4836925" y="1956375"/>
            <a:ext cx="4128300" cy="18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Dark matter must be long-lived. It can’t decay.</a:t>
            </a:r>
            <a:endParaRPr sz="3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288" name="Google Shape;288;p37"/>
          <p:cNvCxnSpPr/>
          <p:nvPr/>
        </p:nvCxnSpPr>
        <p:spPr>
          <a:xfrm>
            <a:off x="639825" y="14955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9" name="Google Shape;289;p37"/>
          <p:cNvCxnSpPr/>
          <p:nvPr/>
        </p:nvCxnSpPr>
        <p:spPr>
          <a:xfrm flipH="1">
            <a:off x="665010" y="15005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0" name="Google Shape;290;p37"/>
          <p:cNvCxnSpPr/>
          <p:nvPr/>
        </p:nvCxnSpPr>
        <p:spPr>
          <a:xfrm>
            <a:off x="1441125" y="149562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1" name="Google Shape;291;p37"/>
          <p:cNvCxnSpPr/>
          <p:nvPr/>
        </p:nvCxnSpPr>
        <p:spPr>
          <a:xfrm flipH="1">
            <a:off x="1466310" y="150062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2" name="Google Shape;292;p37"/>
          <p:cNvCxnSpPr/>
          <p:nvPr/>
        </p:nvCxnSpPr>
        <p:spPr>
          <a:xfrm>
            <a:off x="2227450" y="149562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3" name="Google Shape;293;p37"/>
          <p:cNvCxnSpPr/>
          <p:nvPr/>
        </p:nvCxnSpPr>
        <p:spPr>
          <a:xfrm flipH="1">
            <a:off x="2252635" y="150062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4" name="Google Shape;294;p37"/>
          <p:cNvCxnSpPr/>
          <p:nvPr/>
        </p:nvCxnSpPr>
        <p:spPr>
          <a:xfrm>
            <a:off x="639825" y="228732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5" name="Google Shape;295;p37"/>
          <p:cNvCxnSpPr/>
          <p:nvPr/>
        </p:nvCxnSpPr>
        <p:spPr>
          <a:xfrm flipH="1">
            <a:off x="665010" y="229232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37"/>
          <p:cNvCxnSpPr/>
          <p:nvPr/>
        </p:nvCxnSpPr>
        <p:spPr>
          <a:xfrm>
            <a:off x="1441125" y="22873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37"/>
          <p:cNvCxnSpPr/>
          <p:nvPr/>
        </p:nvCxnSpPr>
        <p:spPr>
          <a:xfrm flipH="1">
            <a:off x="1466310" y="22923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8" name="Google Shape;298;p37"/>
          <p:cNvCxnSpPr/>
          <p:nvPr/>
        </p:nvCxnSpPr>
        <p:spPr>
          <a:xfrm>
            <a:off x="2227450" y="22873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99" name="Google Shape;299;p37"/>
          <p:cNvCxnSpPr/>
          <p:nvPr/>
        </p:nvCxnSpPr>
        <p:spPr>
          <a:xfrm flipH="1">
            <a:off x="2252635" y="22923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0" name="Google Shape;300;p37"/>
          <p:cNvCxnSpPr/>
          <p:nvPr/>
        </p:nvCxnSpPr>
        <p:spPr>
          <a:xfrm>
            <a:off x="639825" y="311725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37"/>
          <p:cNvCxnSpPr/>
          <p:nvPr/>
        </p:nvCxnSpPr>
        <p:spPr>
          <a:xfrm flipH="1">
            <a:off x="665010" y="312225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37"/>
          <p:cNvCxnSpPr/>
          <p:nvPr/>
        </p:nvCxnSpPr>
        <p:spPr>
          <a:xfrm>
            <a:off x="1441125" y="311730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3" name="Google Shape;303;p37"/>
          <p:cNvCxnSpPr/>
          <p:nvPr/>
        </p:nvCxnSpPr>
        <p:spPr>
          <a:xfrm flipH="1">
            <a:off x="1466310" y="312230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4" name="Google Shape;304;p37"/>
          <p:cNvCxnSpPr/>
          <p:nvPr/>
        </p:nvCxnSpPr>
        <p:spPr>
          <a:xfrm>
            <a:off x="2227450" y="311730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5" name="Google Shape;305;p37"/>
          <p:cNvCxnSpPr/>
          <p:nvPr/>
        </p:nvCxnSpPr>
        <p:spPr>
          <a:xfrm flipH="1">
            <a:off x="2252635" y="312230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6" name="Google Shape;306;p37"/>
          <p:cNvCxnSpPr/>
          <p:nvPr/>
        </p:nvCxnSpPr>
        <p:spPr>
          <a:xfrm>
            <a:off x="3081250" y="222955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7" name="Google Shape;307;p37"/>
          <p:cNvCxnSpPr/>
          <p:nvPr/>
        </p:nvCxnSpPr>
        <p:spPr>
          <a:xfrm flipH="1">
            <a:off x="3106435" y="223455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8" name="Google Shape;308;p37"/>
          <p:cNvCxnSpPr/>
          <p:nvPr/>
        </p:nvCxnSpPr>
        <p:spPr>
          <a:xfrm>
            <a:off x="3093838" y="389922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9" name="Google Shape;309;p37"/>
          <p:cNvCxnSpPr/>
          <p:nvPr/>
        </p:nvCxnSpPr>
        <p:spPr>
          <a:xfrm flipH="1">
            <a:off x="3119022" y="390422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0" name="Google Shape;310;p37"/>
          <p:cNvCxnSpPr/>
          <p:nvPr/>
        </p:nvCxnSpPr>
        <p:spPr>
          <a:xfrm>
            <a:off x="3081250" y="312230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1" name="Google Shape;311;p37"/>
          <p:cNvCxnSpPr/>
          <p:nvPr/>
        </p:nvCxnSpPr>
        <p:spPr>
          <a:xfrm flipH="1">
            <a:off x="3106435" y="312730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2" name="Google Shape;312;p37"/>
          <p:cNvCxnSpPr/>
          <p:nvPr/>
        </p:nvCxnSpPr>
        <p:spPr>
          <a:xfrm>
            <a:off x="3911175" y="14663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3" name="Google Shape;313;p37"/>
          <p:cNvCxnSpPr/>
          <p:nvPr/>
        </p:nvCxnSpPr>
        <p:spPr>
          <a:xfrm flipH="1">
            <a:off x="3936360" y="14713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4" name="Google Shape;314;p37"/>
          <p:cNvCxnSpPr/>
          <p:nvPr/>
        </p:nvCxnSpPr>
        <p:spPr>
          <a:xfrm>
            <a:off x="3081900" y="14663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5" name="Google Shape;315;p37"/>
          <p:cNvCxnSpPr/>
          <p:nvPr/>
        </p:nvCxnSpPr>
        <p:spPr>
          <a:xfrm flipH="1">
            <a:off x="3107085" y="14713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8"/>
          <p:cNvSpPr txBox="1"/>
          <p:nvPr>
            <p:ph idx="4294967295" type="ctrTitle"/>
          </p:nvPr>
        </p:nvSpPr>
        <p:spPr>
          <a:xfrm>
            <a:off x="4966950" y="983025"/>
            <a:ext cx="3964800" cy="371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Neutrinos were a strong contender early on. But they’re too light and move too fast. Galaxy formation couldn’t happen.</a:t>
            </a:r>
            <a:endParaRPr sz="3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21" name="Google Shape;32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275" y="540425"/>
            <a:ext cx="4628501" cy="41928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38"/>
          <p:cNvCxnSpPr/>
          <p:nvPr/>
        </p:nvCxnSpPr>
        <p:spPr>
          <a:xfrm>
            <a:off x="639825" y="14955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3" name="Google Shape;323;p38"/>
          <p:cNvCxnSpPr/>
          <p:nvPr/>
        </p:nvCxnSpPr>
        <p:spPr>
          <a:xfrm flipH="1">
            <a:off x="665010" y="15005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4" name="Google Shape;324;p38"/>
          <p:cNvCxnSpPr/>
          <p:nvPr/>
        </p:nvCxnSpPr>
        <p:spPr>
          <a:xfrm>
            <a:off x="1441125" y="149562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5" name="Google Shape;325;p38"/>
          <p:cNvCxnSpPr/>
          <p:nvPr/>
        </p:nvCxnSpPr>
        <p:spPr>
          <a:xfrm flipH="1">
            <a:off x="1466310" y="150062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38"/>
          <p:cNvCxnSpPr/>
          <p:nvPr/>
        </p:nvCxnSpPr>
        <p:spPr>
          <a:xfrm>
            <a:off x="2227450" y="149562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38"/>
          <p:cNvCxnSpPr/>
          <p:nvPr/>
        </p:nvCxnSpPr>
        <p:spPr>
          <a:xfrm flipH="1">
            <a:off x="2252635" y="150062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38"/>
          <p:cNvCxnSpPr/>
          <p:nvPr/>
        </p:nvCxnSpPr>
        <p:spPr>
          <a:xfrm>
            <a:off x="639825" y="228732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38"/>
          <p:cNvCxnSpPr/>
          <p:nvPr/>
        </p:nvCxnSpPr>
        <p:spPr>
          <a:xfrm flipH="1">
            <a:off x="665010" y="229232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0" name="Google Shape;330;p38"/>
          <p:cNvCxnSpPr/>
          <p:nvPr/>
        </p:nvCxnSpPr>
        <p:spPr>
          <a:xfrm>
            <a:off x="1441125" y="22873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1" name="Google Shape;331;p38"/>
          <p:cNvCxnSpPr/>
          <p:nvPr/>
        </p:nvCxnSpPr>
        <p:spPr>
          <a:xfrm flipH="1">
            <a:off x="1466310" y="22923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38"/>
          <p:cNvCxnSpPr/>
          <p:nvPr/>
        </p:nvCxnSpPr>
        <p:spPr>
          <a:xfrm>
            <a:off x="2227450" y="22873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38"/>
          <p:cNvCxnSpPr/>
          <p:nvPr/>
        </p:nvCxnSpPr>
        <p:spPr>
          <a:xfrm flipH="1">
            <a:off x="2252635" y="22923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38"/>
          <p:cNvCxnSpPr/>
          <p:nvPr/>
        </p:nvCxnSpPr>
        <p:spPr>
          <a:xfrm>
            <a:off x="639825" y="311725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38"/>
          <p:cNvCxnSpPr/>
          <p:nvPr/>
        </p:nvCxnSpPr>
        <p:spPr>
          <a:xfrm flipH="1">
            <a:off x="665010" y="312225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p38"/>
          <p:cNvCxnSpPr/>
          <p:nvPr/>
        </p:nvCxnSpPr>
        <p:spPr>
          <a:xfrm>
            <a:off x="1441125" y="311730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7" name="Google Shape;337;p38"/>
          <p:cNvCxnSpPr/>
          <p:nvPr/>
        </p:nvCxnSpPr>
        <p:spPr>
          <a:xfrm flipH="1">
            <a:off x="1466310" y="312230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8" name="Google Shape;338;p38"/>
          <p:cNvCxnSpPr/>
          <p:nvPr/>
        </p:nvCxnSpPr>
        <p:spPr>
          <a:xfrm>
            <a:off x="2227450" y="311730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9" name="Google Shape;339;p38"/>
          <p:cNvCxnSpPr/>
          <p:nvPr/>
        </p:nvCxnSpPr>
        <p:spPr>
          <a:xfrm flipH="1">
            <a:off x="2252635" y="312230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0" name="Google Shape;340;p38"/>
          <p:cNvCxnSpPr/>
          <p:nvPr/>
        </p:nvCxnSpPr>
        <p:spPr>
          <a:xfrm>
            <a:off x="3081250" y="222955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1" name="Google Shape;341;p38"/>
          <p:cNvCxnSpPr/>
          <p:nvPr/>
        </p:nvCxnSpPr>
        <p:spPr>
          <a:xfrm flipH="1">
            <a:off x="3106435" y="223455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2" name="Google Shape;342;p38"/>
          <p:cNvCxnSpPr/>
          <p:nvPr/>
        </p:nvCxnSpPr>
        <p:spPr>
          <a:xfrm>
            <a:off x="3093838" y="389922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3" name="Google Shape;343;p38"/>
          <p:cNvCxnSpPr/>
          <p:nvPr/>
        </p:nvCxnSpPr>
        <p:spPr>
          <a:xfrm flipH="1">
            <a:off x="3119022" y="390422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4" name="Google Shape;344;p38"/>
          <p:cNvCxnSpPr/>
          <p:nvPr/>
        </p:nvCxnSpPr>
        <p:spPr>
          <a:xfrm>
            <a:off x="3081250" y="3122300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5" name="Google Shape;345;p38"/>
          <p:cNvCxnSpPr/>
          <p:nvPr/>
        </p:nvCxnSpPr>
        <p:spPr>
          <a:xfrm flipH="1">
            <a:off x="3106435" y="3127302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6" name="Google Shape;346;p38"/>
          <p:cNvCxnSpPr/>
          <p:nvPr/>
        </p:nvCxnSpPr>
        <p:spPr>
          <a:xfrm>
            <a:off x="3911175" y="14663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7" name="Google Shape;347;p38"/>
          <p:cNvCxnSpPr/>
          <p:nvPr/>
        </p:nvCxnSpPr>
        <p:spPr>
          <a:xfrm flipH="1">
            <a:off x="3936360" y="14713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8" name="Google Shape;348;p38"/>
          <p:cNvCxnSpPr/>
          <p:nvPr/>
        </p:nvCxnSpPr>
        <p:spPr>
          <a:xfrm>
            <a:off x="3081900" y="14663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9" name="Google Shape;349;p38"/>
          <p:cNvCxnSpPr/>
          <p:nvPr/>
        </p:nvCxnSpPr>
        <p:spPr>
          <a:xfrm flipH="1">
            <a:off x="3107085" y="14713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0" name="Google Shape;350;p38"/>
          <p:cNvCxnSpPr/>
          <p:nvPr/>
        </p:nvCxnSpPr>
        <p:spPr>
          <a:xfrm>
            <a:off x="652413" y="39471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1" name="Google Shape;351;p38"/>
          <p:cNvCxnSpPr/>
          <p:nvPr/>
        </p:nvCxnSpPr>
        <p:spPr>
          <a:xfrm flipH="1">
            <a:off x="677597" y="39521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2" name="Google Shape;352;p38"/>
          <p:cNvCxnSpPr/>
          <p:nvPr/>
        </p:nvCxnSpPr>
        <p:spPr>
          <a:xfrm>
            <a:off x="1453700" y="39471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3" name="Google Shape;353;p38"/>
          <p:cNvCxnSpPr/>
          <p:nvPr/>
        </p:nvCxnSpPr>
        <p:spPr>
          <a:xfrm flipH="1">
            <a:off x="1478885" y="39521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4" name="Google Shape;354;p38"/>
          <p:cNvCxnSpPr/>
          <p:nvPr/>
        </p:nvCxnSpPr>
        <p:spPr>
          <a:xfrm>
            <a:off x="2266288" y="3947175"/>
            <a:ext cx="541200" cy="4608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55" name="Google Shape;355;p38"/>
          <p:cNvCxnSpPr/>
          <p:nvPr/>
        </p:nvCxnSpPr>
        <p:spPr>
          <a:xfrm flipH="1">
            <a:off x="2291472" y="3952177"/>
            <a:ext cx="531000" cy="45090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9"/>
          <p:cNvSpPr txBox="1"/>
          <p:nvPr>
            <p:ph idx="4294967295" type="ctrTitle"/>
          </p:nvPr>
        </p:nvSpPr>
        <p:spPr>
          <a:xfrm>
            <a:off x="647700" y="1402900"/>
            <a:ext cx="7848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We need a </a:t>
            </a:r>
            <a:r>
              <a:rPr lang="en" sz="4200" u="sng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new</a:t>
            </a: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 particle.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61" name="Google Shape;361;p39"/>
          <p:cNvSpPr txBox="1"/>
          <p:nvPr>
            <p:ph idx="4294967295" type="ctrTitle"/>
          </p:nvPr>
        </p:nvSpPr>
        <p:spPr>
          <a:xfrm>
            <a:off x="178050" y="2379400"/>
            <a:ext cx="8744100" cy="21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We need a </a:t>
            </a:r>
            <a:r>
              <a:rPr lang="en" sz="4200" u="sng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generic</a:t>
            </a: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 technique to identify dark matter.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513" y="152400"/>
            <a:ext cx="5560975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0"/>
          <p:cNvSpPr txBox="1"/>
          <p:nvPr/>
        </p:nvSpPr>
        <p:spPr>
          <a:xfrm>
            <a:off x="69250" y="4850725"/>
            <a:ext cx="39564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Source: NASA. https://solarsystem.nasa.gov/resources/285/the-milky-way-galaxy/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368" name="Google Shape;368;p40"/>
          <p:cNvSpPr/>
          <p:nvPr/>
        </p:nvSpPr>
        <p:spPr>
          <a:xfrm>
            <a:off x="4470900" y="3406575"/>
            <a:ext cx="395400" cy="375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0"/>
          <p:cNvSpPr txBox="1"/>
          <p:nvPr>
            <p:ph idx="4294967295" type="ctrTitle"/>
          </p:nvPr>
        </p:nvSpPr>
        <p:spPr>
          <a:xfrm>
            <a:off x="3254550" y="3748525"/>
            <a:ext cx="2960100" cy="70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You are here</a:t>
            </a:r>
            <a:endParaRPr sz="32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40"/>
          <p:cNvSpPr/>
          <p:nvPr/>
        </p:nvSpPr>
        <p:spPr>
          <a:xfrm>
            <a:off x="-457200" y="-2457450"/>
            <a:ext cx="10058400" cy="10058400"/>
          </a:xfrm>
          <a:prstGeom prst="ellipse">
            <a:avLst/>
          </a:prstGeom>
          <a:gradFill>
            <a:gsLst>
              <a:gs pos="0">
                <a:srgbClr val="0AED28">
                  <a:alpha val="60000"/>
                  <a:alpha val="33520"/>
                </a:srgbClr>
              </a:gs>
              <a:gs pos="84000">
                <a:srgbClr val="85F694">
                  <a:alpha val="0"/>
                  <a:alpha val="33520"/>
                </a:srgbClr>
              </a:gs>
              <a:gs pos="100000">
                <a:srgbClr val="FFFFFF">
                  <a:alpha val="0"/>
                  <a:alpha val="3352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40"/>
          <p:cNvSpPr txBox="1"/>
          <p:nvPr>
            <p:ph idx="4294967295" type="ctrTitle"/>
          </p:nvPr>
        </p:nvSpPr>
        <p:spPr>
          <a:xfrm>
            <a:off x="69250" y="152400"/>
            <a:ext cx="3486900" cy="14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00FF00"/>
                </a:solidFill>
                <a:latin typeface="Georgia"/>
                <a:ea typeface="Georgia"/>
                <a:cs typeface="Georgia"/>
                <a:sym typeface="Georgia"/>
              </a:rPr>
              <a:t>Dark Matter “Halo”</a:t>
            </a:r>
            <a:endParaRPr sz="4200">
              <a:solidFill>
                <a:srgbClr val="00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1"/>
          <p:cNvSpPr/>
          <p:nvPr/>
        </p:nvSpPr>
        <p:spPr>
          <a:xfrm>
            <a:off x="2162825" y="1278850"/>
            <a:ext cx="771300" cy="7800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SM</a:t>
            </a:r>
            <a:endParaRPr b="1" sz="1800"/>
          </a:p>
        </p:txBody>
      </p:sp>
      <p:sp>
        <p:nvSpPr>
          <p:cNvPr id="377" name="Google Shape;377;p41"/>
          <p:cNvSpPr/>
          <p:nvPr/>
        </p:nvSpPr>
        <p:spPr>
          <a:xfrm>
            <a:off x="2162825" y="2705138"/>
            <a:ext cx="771300" cy="7800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χ</a:t>
            </a:r>
            <a:endParaRPr b="1" sz="1800"/>
          </a:p>
        </p:txBody>
      </p:sp>
      <p:sp>
        <p:nvSpPr>
          <p:cNvPr id="378" name="Google Shape;378;p41"/>
          <p:cNvSpPr/>
          <p:nvPr/>
        </p:nvSpPr>
        <p:spPr>
          <a:xfrm>
            <a:off x="6338573" y="1278850"/>
            <a:ext cx="771300" cy="7800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SM</a:t>
            </a:r>
            <a:endParaRPr b="1" sz="1800"/>
          </a:p>
        </p:txBody>
      </p:sp>
      <p:sp>
        <p:nvSpPr>
          <p:cNvPr id="379" name="Google Shape;379;p41"/>
          <p:cNvSpPr/>
          <p:nvPr/>
        </p:nvSpPr>
        <p:spPr>
          <a:xfrm>
            <a:off x="6338573" y="2705138"/>
            <a:ext cx="771300" cy="780000"/>
          </a:xfrm>
          <a:prstGeom prst="ellipse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χ</a:t>
            </a:r>
            <a:endParaRPr b="1" sz="1800"/>
          </a:p>
        </p:txBody>
      </p:sp>
      <p:sp>
        <p:nvSpPr>
          <p:cNvPr id="380" name="Google Shape;380;p41"/>
          <p:cNvSpPr/>
          <p:nvPr/>
        </p:nvSpPr>
        <p:spPr>
          <a:xfrm>
            <a:off x="4250711" y="1994343"/>
            <a:ext cx="771300" cy="780000"/>
          </a:xfrm>
          <a:prstGeom prst="ellipse">
            <a:avLst/>
          </a:prstGeom>
          <a:solidFill>
            <a:srgbClr val="9900FF"/>
          </a:solidFill>
          <a:ln cap="flat" cmpd="sng" w="9525">
            <a:solidFill>
              <a:srgbClr val="99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/>
          </a:p>
        </p:txBody>
      </p:sp>
      <p:cxnSp>
        <p:nvCxnSpPr>
          <p:cNvPr id="381" name="Google Shape;381;p41"/>
          <p:cNvCxnSpPr>
            <a:stCxn id="376" idx="6"/>
            <a:endCxn id="380" idx="1"/>
          </p:cNvCxnSpPr>
          <p:nvPr/>
        </p:nvCxnSpPr>
        <p:spPr>
          <a:xfrm>
            <a:off x="2934125" y="1668850"/>
            <a:ext cx="1429500" cy="439800"/>
          </a:xfrm>
          <a:prstGeom prst="straightConnector1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2" name="Google Shape;382;p41"/>
          <p:cNvCxnSpPr>
            <a:stCxn id="380" idx="7"/>
            <a:endCxn id="378" idx="2"/>
          </p:cNvCxnSpPr>
          <p:nvPr/>
        </p:nvCxnSpPr>
        <p:spPr>
          <a:xfrm flipH="1" rot="10800000">
            <a:off x="4909057" y="1668771"/>
            <a:ext cx="1429500" cy="439800"/>
          </a:xfrm>
          <a:prstGeom prst="straightConnector1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3" name="Google Shape;383;p41"/>
          <p:cNvCxnSpPr>
            <a:stCxn id="377" idx="6"/>
            <a:endCxn id="380" idx="3"/>
          </p:cNvCxnSpPr>
          <p:nvPr/>
        </p:nvCxnSpPr>
        <p:spPr>
          <a:xfrm flipH="1" rot="10800000">
            <a:off x="2934125" y="2660138"/>
            <a:ext cx="1429500" cy="435000"/>
          </a:xfrm>
          <a:prstGeom prst="straightConnector1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84" name="Google Shape;384;p41"/>
          <p:cNvCxnSpPr>
            <a:stCxn id="380" idx="5"/>
            <a:endCxn id="379" idx="2"/>
          </p:cNvCxnSpPr>
          <p:nvPr/>
        </p:nvCxnSpPr>
        <p:spPr>
          <a:xfrm>
            <a:off x="4909057" y="2660115"/>
            <a:ext cx="1429500" cy="435000"/>
          </a:xfrm>
          <a:prstGeom prst="straightConnector1">
            <a:avLst/>
          </a:prstGeom>
          <a:noFill/>
          <a:ln cap="flat" cmpd="sng" w="38100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5" name="Google Shape;385;p41"/>
          <p:cNvSpPr/>
          <p:nvPr/>
        </p:nvSpPr>
        <p:spPr>
          <a:xfrm>
            <a:off x="3632783" y="3706173"/>
            <a:ext cx="2134800" cy="19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FF0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1"/>
          <p:cNvSpPr txBox="1"/>
          <p:nvPr/>
        </p:nvSpPr>
        <p:spPr>
          <a:xfrm>
            <a:off x="4046325" y="918375"/>
            <a:ext cx="1155300" cy="11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00FF"/>
                </a:solidFill>
              </a:rPr>
              <a:t>New Physics “Portal”</a:t>
            </a:r>
            <a:endParaRPr b="1" sz="1800">
              <a:solidFill>
                <a:srgbClr val="9900FF"/>
              </a:solidFill>
            </a:endParaRPr>
          </a:p>
        </p:txBody>
      </p:sp>
      <p:sp>
        <p:nvSpPr>
          <p:cNvPr id="387" name="Google Shape;387;p41"/>
          <p:cNvSpPr txBox="1"/>
          <p:nvPr/>
        </p:nvSpPr>
        <p:spPr>
          <a:xfrm>
            <a:off x="4479299" y="3981875"/>
            <a:ext cx="969000" cy="3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FF00"/>
                </a:solidFill>
              </a:rPr>
              <a:t>Time</a:t>
            </a:r>
            <a:endParaRPr b="1" sz="180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2"/>
          <p:cNvSpPr txBox="1"/>
          <p:nvPr>
            <p:ph idx="4294967295" type="ctrTitle"/>
          </p:nvPr>
        </p:nvSpPr>
        <p:spPr>
          <a:xfrm>
            <a:off x="1436100" y="501925"/>
            <a:ext cx="62718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One idea for dark matter: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3" name="Google Shape;393;p42"/>
          <p:cNvSpPr txBox="1"/>
          <p:nvPr>
            <p:ph idx="4294967295" type="ctrTitle"/>
          </p:nvPr>
        </p:nvSpPr>
        <p:spPr>
          <a:xfrm>
            <a:off x="2831000" y="1502050"/>
            <a:ext cx="697500" cy="29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I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M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P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94" name="Google Shape;394;p42"/>
          <p:cNvSpPr txBox="1"/>
          <p:nvPr>
            <p:ph idx="4294967295" type="ctrTitle"/>
          </p:nvPr>
        </p:nvSpPr>
        <p:spPr>
          <a:xfrm>
            <a:off x="3436585" y="1502050"/>
            <a:ext cx="2876400" cy="290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e</a:t>
            </a: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akly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n</a:t>
            </a: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teracting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a</a:t>
            </a: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ssive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a</a:t>
            </a: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rticle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18063"/>
            <a:ext cx="8839204" cy="430738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6"/>
          <p:cNvSpPr/>
          <p:nvPr/>
        </p:nvSpPr>
        <p:spPr>
          <a:xfrm>
            <a:off x="7057350" y="2093275"/>
            <a:ext cx="179400" cy="170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0075" y="152400"/>
            <a:ext cx="4446885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43"/>
          <p:cNvSpPr txBox="1"/>
          <p:nvPr>
            <p:ph idx="4294967295" type="ctrTitle"/>
          </p:nvPr>
        </p:nvSpPr>
        <p:spPr>
          <a:xfrm>
            <a:off x="1744650" y="260350"/>
            <a:ext cx="5654700" cy="110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LUX-ZEPLIN (LZ)</a:t>
            </a:r>
            <a:endParaRPr sz="30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Dark Matter Detector</a:t>
            </a:r>
            <a:endParaRPr sz="30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401" name="Google Shape;401;p43"/>
          <p:cNvSpPr txBox="1"/>
          <p:nvPr/>
        </p:nvSpPr>
        <p:spPr>
          <a:xfrm>
            <a:off x="69250" y="4850725"/>
            <a:ext cx="39564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Source: SLAC. https://www.youtube.com/watch?v=bKCsiK4ZZBY 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402" name="Google Shape;402;p43"/>
          <p:cNvSpPr txBox="1"/>
          <p:nvPr/>
        </p:nvSpPr>
        <p:spPr>
          <a:xfrm>
            <a:off x="1297950" y="810800"/>
            <a:ext cx="7215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</a:rPr>
              <a:t>𝜒</a:t>
            </a:r>
            <a:endParaRPr sz="4200">
              <a:solidFill>
                <a:srgbClr val="FFFFFF"/>
              </a:solidFill>
            </a:endParaRPr>
          </a:p>
        </p:txBody>
      </p:sp>
      <p:cxnSp>
        <p:nvCxnSpPr>
          <p:cNvPr id="403" name="Google Shape;403;p43"/>
          <p:cNvCxnSpPr/>
          <p:nvPr/>
        </p:nvCxnSpPr>
        <p:spPr>
          <a:xfrm>
            <a:off x="881300" y="1286950"/>
            <a:ext cx="55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4" name="Google Shape;404;p43"/>
          <p:cNvSpPr txBox="1"/>
          <p:nvPr/>
        </p:nvSpPr>
        <p:spPr>
          <a:xfrm>
            <a:off x="1678575" y="1553000"/>
            <a:ext cx="7215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</a:rPr>
              <a:t>𝜒</a:t>
            </a:r>
            <a:endParaRPr sz="4200">
              <a:solidFill>
                <a:srgbClr val="FFFFFF"/>
              </a:solidFill>
            </a:endParaRPr>
          </a:p>
        </p:txBody>
      </p:sp>
      <p:cxnSp>
        <p:nvCxnSpPr>
          <p:cNvPr id="405" name="Google Shape;405;p43"/>
          <p:cNvCxnSpPr/>
          <p:nvPr/>
        </p:nvCxnSpPr>
        <p:spPr>
          <a:xfrm>
            <a:off x="1261925" y="2029150"/>
            <a:ext cx="55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6" name="Google Shape;406;p43"/>
          <p:cNvSpPr txBox="1"/>
          <p:nvPr/>
        </p:nvSpPr>
        <p:spPr>
          <a:xfrm>
            <a:off x="652650" y="2029150"/>
            <a:ext cx="7215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</a:rPr>
              <a:t>𝜒</a:t>
            </a:r>
            <a:endParaRPr sz="4200">
              <a:solidFill>
                <a:srgbClr val="FFFFFF"/>
              </a:solidFill>
            </a:endParaRPr>
          </a:p>
        </p:txBody>
      </p:sp>
      <p:cxnSp>
        <p:nvCxnSpPr>
          <p:cNvPr id="407" name="Google Shape;407;p43"/>
          <p:cNvCxnSpPr/>
          <p:nvPr/>
        </p:nvCxnSpPr>
        <p:spPr>
          <a:xfrm>
            <a:off x="236000" y="2505300"/>
            <a:ext cx="55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8" name="Google Shape;408;p43"/>
          <p:cNvSpPr txBox="1"/>
          <p:nvPr/>
        </p:nvSpPr>
        <p:spPr>
          <a:xfrm>
            <a:off x="1714600" y="2485038"/>
            <a:ext cx="7215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</a:rPr>
              <a:t>𝜒</a:t>
            </a:r>
            <a:endParaRPr sz="4200">
              <a:solidFill>
                <a:srgbClr val="FFFFFF"/>
              </a:solidFill>
            </a:endParaRPr>
          </a:p>
        </p:txBody>
      </p:sp>
      <p:cxnSp>
        <p:nvCxnSpPr>
          <p:cNvPr id="409" name="Google Shape;409;p43"/>
          <p:cNvCxnSpPr/>
          <p:nvPr/>
        </p:nvCxnSpPr>
        <p:spPr>
          <a:xfrm>
            <a:off x="1297950" y="2961188"/>
            <a:ext cx="55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0" name="Google Shape;410;p43"/>
          <p:cNvSpPr txBox="1"/>
          <p:nvPr/>
        </p:nvSpPr>
        <p:spPr>
          <a:xfrm>
            <a:off x="912625" y="3074850"/>
            <a:ext cx="7215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</a:rPr>
              <a:t>𝜒</a:t>
            </a:r>
            <a:endParaRPr sz="4200">
              <a:solidFill>
                <a:srgbClr val="FFFFFF"/>
              </a:solidFill>
            </a:endParaRPr>
          </a:p>
        </p:txBody>
      </p:sp>
      <p:cxnSp>
        <p:nvCxnSpPr>
          <p:cNvPr id="411" name="Google Shape;411;p43"/>
          <p:cNvCxnSpPr/>
          <p:nvPr/>
        </p:nvCxnSpPr>
        <p:spPr>
          <a:xfrm>
            <a:off x="495975" y="3551000"/>
            <a:ext cx="55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2" name="Google Shape;412;p43"/>
          <p:cNvSpPr txBox="1"/>
          <p:nvPr/>
        </p:nvSpPr>
        <p:spPr>
          <a:xfrm>
            <a:off x="1297950" y="3762100"/>
            <a:ext cx="7215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</a:rPr>
              <a:t>𝜒</a:t>
            </a:r>
            <a:endParaRPr sz="4200">
              <a:solidFill>
                <a:srgbClr val="FFFFFF"/>
              </a:solidFill>
            </a:endParaRPr>
          </a:p>
        </p:txBody>
      </p:sp>
      <p:cxnSp>
        <p:nvCxnSpPr>
          <p:cNvPr id="413" name="Google Shape;413;p43"/>
          <p:cNvCxnSpPr/>
          <p:nvPr/>
        </p:nvCxnSpPr>
        <p:spPr>
          <a:xfrm>
            <a:off x="881300" y="4238250"/>
            <a:ext cx="55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4" name="Google Shape;414;p43"/>
          <p:cNvSpPr txBox="1"/>
          <p:nvPr/>
        </p:nvSpPr>
        <p:spPr>
          <a:xfrm>
            <a:off x="7908900" y="810800"/>
            <a:ext cx="7215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</a:rPr>
              <a:t>𝜒</a:t>
            </a:r>
            <a:endParaRPr sz="4200">
              <a:solidFill>
                <a:srgbClr val="FFFFFF"/>
              </a:solidFill>
            </a:endParaRPr>
          </a:p>
        </p:txBody>
      </p:sp>
      <p:cxnSp>
        <p:nvCxnSpPr>
          <p:cNvPr id="415" name="Google Shape;415;p43"/>
          <p:cNvCxnSpPr/>
          <p:nvPr/>
        </p:nvCxnSpPr>
        <p:spPr>
          <a:xfrm>
            <a:off x="7492250" y="1286950"/>
            <a:ext cx="55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6" name="Google Shape;416;p43"/>
          <p:cNvSpPr txBox="1"/>
          <p:nvPr/>
        </p:nvSpPr>
        <p:spPr>
          <a:xfrm>
            <a:off x="8289525" y="1553000"/>
            <a:ext cx="7215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</a:rPr>
              <a:t>𝜒</a:t>
            </a:r>
            <a:endParaRPr sz="4200">
              <a:solidFill>
                <a:srgbClr val="FFFFFF"/>
              </a:solidFill>
            </a:endParaRPr>
          </a:p>
        </p:txBody>
      </p:sp>
      <p:cxnSp>
        <p:nvCxnSpPr>
          <p:cNvPr id="417" name="Google Shape;417;p43"/>
          <p:cNvCxnSpPr/>
          <p:nvPr/>
        </p:nvCxnSpPr>
        <p:spPr>
          <a:xfrm>
            <a:off x="7872875" y="2029150"/>
            <a:ext cx="55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18" name="Google Shape;418;p43"/>
          <p:cNvSpPr txBox="1"/>
          <p:nvPr/>
        </p:nvSpPr>
        <p:spPr>
          <a:xfrm>
            <a:off x="7263600" y="2029150"/>
            <a:ext cx="7215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</a:rPr>
              <a:t>𝜒</a:t>
            </a:r>
            <a:endParaRPr sz="4200">
              <a:solidFill>
                <a:srgbClr val="FFFFFF"/>
              </a:solidFill>
            </a:endParaRPr>
          </a:p>
        </p:txBody>
      </p:sp>
      <p:cxnSp>
        <p:nvCxnSpPr>
          <p:cNvPr id="419" name="Google Shape;419;p43"/>
          <p:cNvCxnSpPr/>
          <p:nvPr/>
        </p:nvCxnSpPr>
        <p:spPr>
          <a:xfrm>
            <a:off x="6846950" y="2505300"/>
            <a:ext cx="55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0" name="Google Shape;420;p43"/>
          <p:cNvSpPr txBox="1"/>
          <p:nvPr/>
        </p:nvSpPr>
        <p:spPr>
          <a:xfrm>
            <a:off x="8325550" y="2485038"/>
            <a:ext cx="7215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</a:rPr>
              <a:t>𝜒</a:t>
            </a:r>
            <a:endParaRPr sz="4200">
              <a:solidFill>
                <a:srgbClr val="FFFFFF"/>
              </a:solidFill>
            </a:endParaRPr>
          </a:p>
        </p:txBody>
      </p:sp>
      <p:cxnSp>
        <p:nvCxnSpPr>
          <p:cNvPr id="421" name="Google Shape;421;p43"/>
          <p:cNvCxnSpPr/>
          <p:nvPr/>
        </p:nvCxnSpPr>
        <p:spPr>
          <a:xfrm>
            <a:off x="7908900" y="2961188"/>
            <a:ext cx="55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2" name="Google Shape;422;p43"/>
          <p:cNvSpPr txBox="1"/>
          <p:nvPr/>
        </p:nvSpPr>
        <p:spPr>
          <a:xfrm>
            <a:off x="7523575" y="3074850"/>
            <a:ext cx="7215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</a:rPr>
              <a:t>𝜒</a:t>
            </a:r>
            <a:endParaRPr sz="4200">
              <a:solidFill>
                <a:srgbClr val="FFFFFF"/>
              </a:solidFill>
            </a:endParaRPr>
          </a:p>
        </p:txBody>
      </p:sp>
      <p:cxnSp>
        <p:nvCxnSpPr>
          <p:cNvPr id="423" name="Google Shape;423;p43"/>
          <p:cNvCxnSpPr/>
          <p:nvPr/>
        </p:nvCxnSpPr>
        <p:spPr>
          <a:xfrm>
            <a:off x="7106925" y="3551000"/>
            <a:ext cx="55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4" name="Google Shape;424;p43"/>
          <p:cNvSpPr txBox="1"/>
          <p:nvPr/>
        </p:nvSpPr>
        <p:spPr>
          <a:xfrm>
            <a:off x="7908900" y="3762100"/>
            <a:ext cx="7215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</a:rPr>
              <a:t>𝜒</a:t>
            </a:r>
            <a:endParaRPr sz="4200">
              <a:solidFill>
                <a:srgbClr val="FFFFFF"/>
              </a:solidFill>
            </a:endParaRPr>
          </a:p>
        </p:txBody>
      </p:sp>
      <p:cxnSp>
        <p:nvCxnSpPr>
          <p:cNvPr id="425" name="Google Shape;425;p43"/>
          <p:cNvCxnSpPr/>
          <p:nvPr/>
        </p:nvCxnSpPr>
        <p:spPr>
          <a:xfrm>
            <a:off x="7492250" y="4238250"/>
            <a:ext cx="5541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6" name="Google Shape;426;p43"/>
          <p:cNvSpPr txBox="1"/>
          <p:nvPr/>
        </p:nvSpPr>
        <p:spPr>
          <a:xfrm>
            <a:off x="412275" y="260350"/>
            <a:ext cx="17412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WIMPs</a:t>
            </a:r>
            <a:endParaRPr sz="32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Google Shape;43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1613" y="152400"/>
            <a:ext cx="3740800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4"/>
          <p:cNvSpPr txBox="1"/>
          <p:nvPr/>
        </p:nvSpPr>
        <p:spPr>
          <a:xfrm>
            <a:off x="69250" y="4850725"/>
            <a:ext cx="39564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Source: SLAC. https://www.youtube.com/watch?v=bKCsiK4ZZBY 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433" name="Google Shape;433;p44"/>
          <p:cNvSpPr txBox="1"/>
          <p:nvPr>
            <p:ph idx="4294967295" type="ctrTitle"/>
          </p:nvPr>
        </p:nvSpPr>
        <p:spPr>
          <a:xfrm>
            <a:off x="3718500" y="1062100"/>
            <a:ext cx="1707000" cy="6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A4C2F4"/>
                </a:solidFill>
                <a:latin typeface="Georgia"/>
                <a:ea typeface="Georgia"/>
                <a:cs typeface="Georgia"/>
                <a:sym typeface="Georgia"/>
              </a:rPr>
              <a:t>Xenon</a:t>
            </a:r>
            <a:endParaRPr sz="3600">
              <a:solidFill>
                <a:srgbClr val="A4C2F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https://upload.wikimedia.org/wikipedia/commons/thumb/f/f0/Nucleus_drawing.svg/220px-Nucleus_drawing.svg.png" id="434" name="Google Shape;43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6769" y="342367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35" name="Google Shape;43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48819" y="419597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36" name="Google Shape;43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1769" y="346457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37" name="Google Shape;43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3732" y="400342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38" name="Google Shape;43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6894" y="3879250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39" name="Google Shape;43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9844" y="268217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40" name="Google Shape;44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3144" y="1758100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41" name="Google Shape;44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01394" y="1849500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42" name="Google Shape;44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90107" y="216622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43" name="Google Shape;44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32619" y="206177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44" name="Google Shape;44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6844" y="272212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45" name="Google Shape;44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8819" y="236412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46" name="Google Shape;44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78819" y="3038850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47" name="Google Shape;44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6769" y="272212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48" name="Google Shape;44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3719" y="231292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49" name="Google Shape;44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9894" y="342367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50" name="Google Shape;45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0294" y="3300688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51" name="Google Shape;45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5544" y="3106950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52" name="Google Shape;45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6419" y="2220138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53" name="Google Shape;453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9994" y="1902750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54" name="Google Shape;45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1769" y="132817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55" name="Google Shape;45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0869" y="2835675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56" name="Google Shape;456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5544" y="3879250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57" name="Google Shape;45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4" y="3962400"/>
            <a:ext cx="316725" cy="316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upload.wikimedia.org/wikipedia/commons/thumb/f/f0/Nucleus_drawing.svg/220px-Nucleus_drawing.svg.png" id="458" name="Google Shape;458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3144" y="1441375"/>
            <a:ext cx="316725" cy="31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1613" y="152400"/>
            <a:ext cx="3740800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5"/>
          <p:cNvSpPr txBox="1"/>
          <p:nvPr/>
        </p:nvSpPr>
        <p:spPr>
          <a:xfrm>
            <a:off x="69250" y="4850725"/>
            <a:ext cx="39564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Source: SLAC. https://www.youtube.com/watch?v=bKCsiK4ZZBY </a:t>
            </a:r>
            <a:endParaRPr sz="800">
              <a:solidFill>
                <a:srgbClr val="FFFFFF"/>
              </a:solidFill>
            </a:endParaRPr>
          </a:p>
        </p:txBody>
      </p:sp>
      <p:pic>
        <p:nvPicPr>
          <p:cNvPr descr="https://upload.wikimedia.org/wikipedia/commons/thumb/f/f0/Nucleus_drawing.svg/220px-Nucleus_drawing.svg.png" id="465" name="Google Shape;46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5263" y="2731050"/>
            <a:ext cx="633475" cy="6334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6" name="Google Shape;466;p45"/>
          <p:cNvCxnSpPr>
            <a:endCxn id="465" idx="0"/>
          </p:cNvCxnSpPr>
          <p:nvPr/>
        </p:nvCxnSpPr>
        <p:spPr>
          <a:xfrm>
            <a:off x="3656700" y="2336550"/>
            <a:ext cx="915300" cy="394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7" name="Google Shape;467;p45"/>
          <p:cNvCxnSpPr>
            <a:endCxn id="465" idx="0"/>
          </p:cNvCxnSpPr>
          <p:nvPr/>
        </p:nvCxnSpPr>
        <p:spPr>
          <a:xfrm flipH="1">
            <a:off x="4572000" y="2336550"/>
            <a:ext cx="914400" cy="394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468" name="Google Shape;468;p45"/>
          <p:cNvSpPr txBox="1"/>
          <p:nvPr/>
        </p:nvSpPr>
        <p:spPr>
          <a:xfrm>
            <a:off x="3051700" y="1758100"/>
            <a:ext cx="7215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FF"/>
                </a:solidFill>
              </a:rPr>
              <a:t>𝜒</a:t>
            </a:r>
            <a:endParaRPr sz="4200">
              <a:solidFill>
                <a:srgbClr val="FFFFFF"/>
              </a:solidFill>
            </a:endParaRPr>
          </a:p>
        </p:txBody>
      </p:sp>
      <p:grpSp>
        <p:nvGrpSpPr>
          <p:cNvPr id="469" name="Google Shape;469;p45"/>
          <p:cNvGrpSpPr/>
          <p:nvPr/>
        </p:nvGrpSpPr>
        <p:grpSpPr>
          <a:xfrm rot="-3646667">
            <a:off x="5180653" y="2952810"/>
            <a:ext cx="202469" cy="816296"/>
            <a:chOff x="1160450" y="802063"/>
            <a:chExt cx="508200" cy="2048917"/>
          </a:xfrm>
        </p:grpSpPr>
        <p:sp>
          <p:nvSpPr>
            <p:cNvPr id="470" name="Google Shape;470;p45"/>
            <p:cNvSpPr/>
            <p:nvPr/>
          </p:nvSpPr>
          <p:spPr>
            <a:xfrm>
              <a:off x="1160450" y="802063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45"/>
            <p:cNvSpPr/>
            <p:nvPr/>
          </p:nvSpPr>
          <p:spPr>
            <a:xfrm flipH="1" rot="10800000">
              <a:off x="1160450" y="802063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45"/>
            <p:cNvSpPr/>
            <p:nvPr/>
          </p:nvSpPr>
          <p:spPr>
            <a:xfrm flipH="1">
              <a:off x="1160450" y="1316042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45"/>
            <p:cNvSpPr/>
            <p:nvPr/>
          </p:nvSpPr>
          <p:spPr>
            <a:xfrm rot="10800000">
              <a:off x="1160450" y="1316042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45"/>
            <p:cNvSpPr/>
            <p:nvPr/>
          </p:nvSpPr>
          <p:spPr>
            <a:xfrm>
              <a:off x="1160450" y="1828800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45"/>
            <p:cNvSpPr/>
            <p:nvPr/>
          </p:nvSpPr>
          <p:spPr>
            <a:xfrm flipH="1" rot="10800000">
              <a:off x="1160450" y="1828800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45"/>
            <p:cNvSpPr/>
            <p:nvPr/>
          </p:nvSpPr>
          <p:spPr>
            <a:xfrm flipH="1">
              <a:off x="1160450" y="2342779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45"/>
            <p:cNvSpPr/>
            <p:nvPr/>
          </p:nvSpPr>
          <p:spPr>
            <a:xfrm rot="10800000">
              <a:off x="1160450" y="2342779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8" name="Google Shape;478;p45"/>
          <p:cNvGrpSpPr/>
          <p:nvPr/>
        </p:nvGrpSpPr>
        <p:grpSpPr>
          <a:xfrm flipH="1" rot="2700000">
            <a:off x="3793876" y="2997222"/>
            <a:ext cx="202459" cy="816255"/>
            <a:chOff x="1160450" y="802063"/>
            <a:chExt cx="508200" cy="2048917"/>
          </a:xfrm>
        </p:grpSpPr>
        <p:sp>
          <p:nvSpPr>
            <p:cNvPr id="479" name="Google Shape;479;p45"/>
            <p:cNvSpPr/>
            <p:nvPr/>
          </p:nvSpPr>
          <p:spPr>
            <a:xfrm>
              <a:off x="1160450" y="802063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45"/>
            <p:cNvSpPr/>
            <p:nvPr/>
          </p:nvSpPr>
          <p:spPr>
            <a:xfrm flipH="1" rot="10800000">
              <a:off x="1160450" y="802063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45"/>
            <p:cNvSpPr/>
            <p:nvPr/>
          </p:nvSpPr>
          <p:spPr>
            <a:xfrm flipH="1">
              <a:off x="1160450" y="1316042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45"/>
            <p:cNvSpPr/>
            <p:nvPr/>
          </p:nvSpPr>
          <p:spPr>
            <a:xfrm rot="10800000">
              <a:off x="1160450" y="1316042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45"/>
            <p:cNvSpPr/>
            <p:nvPr/>
          </p:nvSpPr>
          <p:spPr>
            <a:xfrm>
              <a:off x="1160450" y="1828800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45"/>
            <p:cNvSpPr/>
            <p:nvPr/>
          </p:nvSpPr>
          <p:spPr>
            <a:xfrm flipH="1" rot="10800000">
              <a:off x="1160450" y="1828800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45"/>
            <p:cNvSpPr/>
            <p:nvPr/>
          </p:nvSpPr>
          <p:spPr>
            <a:xfrm flipH="1">
              <a:off x="1160450" y="2342779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45"/>
            <p:cNvSpPr/>
            <p:nvPr/>
          </p:nvSpPr>
          <p:spPr>
            <a:xfrm rot="10800000">
              <a:off x="1160450" y="2342779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7" name="Google Shape;487;p45"/>
          <p:cNvGrpSpPr/>
          <p:nvPr/>
        </p:nvGrpSpPr>
        <p:grpSpPr>
          <a:xfrm flipH="1" rot="279871">
            <a:off x="4411970" y="3412217"/>
            <a:ext cx="202477" cy="563521"/>
            <a:chOff x="1160450" y="802063"/>
            <a:chExt cx="508200" cy="2048917"/>
          </a:xfrm>
        </p:grpSpPr>
        <p:sp>
          <p:nvSpPr>
            <p:cNvPr id="488" name="Google Shape;488;p45"/>
            <p:cNvSpPr/>
            <p:nvPr/>
          </p:nvSpPr>
          <p:spPr>
            <a:xfrm>
              <a:off x="1160450" y="802063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45"/>
            <p:cNvSpPr/>
            <p:nvPr/>
          </p:nvSpPr>
          <p:spPr>
            <a:xfrm flipH="1" rot="10800000">
              <a:off x="1160450" y="802063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45"/>
            <p:cNvSpPr/>
            <p:nvPr/>
          </p:nvSpPr>
          <p:spPr>
            <a:xfrm flipH="1">
              <a:off x="1160450" y="1316042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45"/>
            <p:cNvSpPr/>
            <p:nvPr/>
          </p:nvSpPr>
          <p:spPr>
            <a:xfrm rot="10800000">
              <a:off x="1160450" y="1316042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45"/>
            <p:cNvSpPr/>
            <p:nvPr/>
          </p:nvSpPr>
          <p:spPr>
            <a:xfrm>
              <a:off x="1160450" y="1828800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45"/>
            <p:cNvSpPr/>
            <p:nvPr/>
          </p:nvSpPr>
          <p:spPr>
            <a:xfrm flipH="1" rot="10800000">
              <a:off x="1160450" y="1828800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45"/>
            <p:cNvSpPr/>
            <p:nvPr/>
          </p:nvSpPr>
          <p:spPr>
            <a:xfrm flipH="1">
              <a:off x="1160450" y="2342779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45"/>
            <p:cNvSpPr/>
            <p:nvPr/>
          </p:nvSpPr>
          <p:spPr>
            <a:xfrm rot="10800000">
              <a:off x="1160450" y="2342779"/>
              <a:ext cx="508200" cy="508200"/>
            </a:xfrm>
            <a:prstGeom prst="arc">
              <a:avLst>
                <a:gd fmla="val 16200000" name="adj1"/>
                <a:gd fmla="val 0" name="adj2"/>
              </a:avLst>
            </a:prstGeom>
            <a:noFill/>
            <a:ln cap="flat" cmpd="sng" w="38100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496" name="Google Shape;496;p45"/>
          <p:cNvCxnSpPr/>
          <p:nvPr/>
        </p:nvCxnSpPr>
        <p:spPr>
          <a:xfrm>
            <a:off x="4572000" y="1754725"/>
            <a:ext cx="0" cy="780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97" name="Google Shape;497;p45"/>
          <p:cNvCxnSpPr/>
          <p:nvPr/>
        </p:nvCxnSpPr>
        <p:spPr>
          <a:xfrm flipH="1">
            <a:off x="4771350" y="1885925"/>
            <a:ext cx="624900" cy="624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98" name="Google Shape;498;p45"/>
          <p:cNvCxnSpPr/>
          <p:nvPr/>
        </p:nvCxnSpPr>
        <p:spPr>
          <a:xfrm>
            <a:off x="3781775" y="1920400"/>
            <a:ext cx="590400" cy="590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499" name="Google Shape;499;p45"/>
          <p:cNvSpPr txBox="1"/>
          <p:nvPr>
            <p:ph idx="4294967295" type="ctrTitle"/>
          </p:nvPr>
        </p:nvSpPr>
        <p:spPr>
          <a:xfrm>
            <a:off x="3553225" y="1125475"/>
            <a:ext cx="2037600" cy="6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0000"/>
                </a:solidFill>
                <a:latin typeface="Georgia"/>
                <a:ea typeface="Georgia"/>
                <a:cs typeface="Georgia"/>
                <a:sym typeface="Georgia"/>
              </a:rPr>
              <a:t>Electrons</a:t>
            </a:r>
            <a:endParaRPr sz="3200">
              <a:solidFill>
                <a:srgbClr val="FF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0" name="Google Shape;500;p45"/>
          <p:cNvSpPr txBox="1"/>
          <p:nvPr>
            <p:ph idx="4294967295" type="ctrTitle"/>
          </p:nvPr>
        </p:nvSpPr>
        <p:spPr>
          <a:xfrm>
            <a:off x="3553225" y="3927250"/>
            <a:ext cx="2037600" cy="6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Photons</a:t>
            </a:r>
            <a:endParaRPr sz="3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1" name="Google Shape;501;p45"/>
          <p:cNvSpPr txBox="1"/>
          <p:nvPr>
            <p:ph idx="4294967295" type="ctrTitle"/>
          </p:nvPr>
        </p:nvSpPr>
        <p:spPr>
          <a:xfrm rot="1747971">
            <a:off x="5279773" y="677693"/>
            <a:ext cx="1706939" cy="69606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A4C2F4"/>
                </a:solidFill>
                <a:latin typeface="Georgia"/>
                <a:ea typeface="Georgia"/>
                <a:cs typeface="Georgia"/>
                <a:sym typeface="Georgia"/>
              </a:rPr>
              <a:t>Xenon</a:t>
            </a:r>
            <a:endParaRPr sz="3600">
              <a:solidFill>
                <a:srgbClr val="A4C2F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02" name="Google Shape;502;p45"/>
          <p:cNvSpPr/>
          <p:nvPr/>
        </p:nvSpPr>
        <p:spPr>
          <a:xfrm>
            <a:off x="4392450" y="2571750"/>
            <a:ext cx="359100" cy="348300"/>
          </a:xfrm>
          <a:prstGeom prst="irregularSeal1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45"/>
          <p:cNvSpPr txBox="1"/>
          <p:nvPr/>
        </p:nvSpPr>
        <p:spPr>
          <a:xfrm>
            <a:off x="1301375" y="1844500"/>
            <a:ext cx="1741200" cy="7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WIMP</a:t>
            </a:r>
            <a:endParaRPr sz="3200"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Google Shape;50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1613" y="152400"/>
            <a:ext cx="3740800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6"/>
          <p:cNvSpPr txBox="1"/>
          <p:nvPr/>
        </p:nvSpPr>
        <p:spPr>
          <a:xfrm>
            <a:off x="69250" y="4850725"/>
            <a:ext cx="39564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Source: SLAC. https://www.youtube.com/watch?v=bKCsiK4ZZBY 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510" name="Google Shape;510;p46"/>
          <p:cNvSpPr txBox="1"/>
          <p:nvPr>
            <p:ph idx="4294967295" type="ctrTitle"/>
          </p:nvPr>
        </p:nvSpPr>
        <p:spPr>
          <a:xfrm rot="1747971">
            <a:off x="5279773" y="677693"/>
            <a:ext cx="1706939" cy="696063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A4C2F4"/>
                </a:solidFill>
                <a:latin typeface="Georgia"/>
                <a:ea typeface="Georgia"/>
                <a:cs typeface="Georgia"/>
                <a:sym typeface="Georgia"/>
              </a:rPr>
              <a:t>Xenon</a:t>
            </a:r>
            <a:endParaRPr sz="3600">
              <a:solidFill>
                <a:srgbClr val="A4C2F4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grpSp>
        <p:nvGrpSpPr>
          <p:cNvPr id="511" name="Google Shape;511;p46"/>
          <p:cNvGrpSpPr/>
          <p:nvPr/>
        </p:nvGrpSpPr>
        <p:grpSpPr>
          <a:xfrm>
            <a:off x="3194525" y="1369000"/>
            <a:ext cx="758900" cy="504350"/>
            <a:chOff x="3817975" y="1349200"/>
            <a:chExt cx="758900" cy="504350"/>
          </a:xfrm>
        </p:grpSpPr>
        <p:cxnSp>
          <p:nvCxnSpPr>
            <p:cNvPr id="512" name="Google Shape;512;p46"/>
            <p:cNvCxnSpPr/>
            <p:nvPr/>
          </p:nvCxnSpPr>
          <p:spPr>
            <a:xfrm flipH="1">
              <a:off x="3817975" y="1596450"/>
              <a:ext cx="474900" cy="25710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513" name="Google Shape;513;p46"/>
            <p:cNvSpPr/>
            <p:nvPr/>
          </p:nvSpPr>
          <p:spPr>
            <a:xfrm>
              <a:off x="4217775" y="1349200"/>
              <a:ext cx="359100" cy="348300"/>
            </a:xfrm>
            <a:prstGeom prst="irregularSeal1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4" name="Google Shape;514;p46"/>
          <p:cNvGrpSpPr/>
          <p:nvPr/>
        </p:nvGrpSpPr>
        <p:grpSpPr>
          <a:xfrm rot="1056521">
            <a:off x="5232389" y="2439078"/>
            <a:ext cx="758864" cy="504326"/>
            <a:chOff x="3817975" y="1349200"/>
            <a:chExt cx="758900" cy="504350"/>
          </a:xfrm>
        </p:grpSpPr>
        <p:cxnSp>
          <p:nvCxnSpPr>
            <p:cNvPr id="515" name="Google Shape;515;p46"/>
            <p:cNvCxnSpPr/>
            <p:nvPr/>
          </p:nvCxnSpPr>
          <p:spPr>
            <a:xfrm flipH="1">
              <a:off x="3817975" y="1596450"/>
              <a:ext cx="474900" cy="25710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516" name="Google Shape;516;p46"/>
            <p:cNvSpPr/>
            <p:nvPr/>
          </p:nvSpPr>
          <p:spPr>
            <a:xfrm>
              <a:off x="4217775" y="1349200"/>
              <a:ext cx="359100" cy="348300"/>
            </a:xfrm>
            <a:prstGeom prst="irregularSeal1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17" name="Google Shape;517;p46"/>
          <p:cNvGrpSpPr/>
          <p:nvPr/>
        </p:nvGrpSpPr>
        <p:grpSpPr>
          <a:xfrm rot="-8643842">
            <a:off x="3266781" y="2529887"/>
            <a:ext cx="758925" cy="504367"/>
            <a:chOff x="3817975" y="1349200"/>
            <a:chExt cx="758900" cy="504350"/>
          </a:xfrm>
        </p:grpSpPr>
        <p:cxnSp>
          <p:nvCxnSpPr>
            <p:cNvPr id="518" name="Google Shape;518;p46"/>
            <p:cNvCxnSpPr/>
            <p:nvPr/>
          </p:nvCxnSpPr>
          <p:spPr>
            <a:xfrm flipH="1">
              <a:off x="3817975" y="1596450"/>
              <a:ext cx="474900" cy="25710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519" name="Google Shape;519;p46"/>
            <p:cNvSpPr/>
            <p:nvPr/>
          </p:nvSpPr>
          <p:spPr>
            <a:xfrm>
              <a:off x="4217775" y="1349200"/>
              <a:ext cx="359100" cy="348300"/>
            </a:xfrm>
            <a:prstGeom prst="irregularSeal1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0" name="Google Shape;520;p46"/>
          <p:cNvGrpSpPr/>
          <p:nvPr/>
        </p:nvGrpSpPr>
        <p:grpSpPr>
          <a:xfrm>
            <a:off x="4459500" y="3637200"/>
            <a:ext cx="758900" cy="504350"/>
            <a:chOff x="3817975" y="1349200"/>
            <a:chExt cx="758900" cy="504350"/>
          </a:xfrm>
        </p:grpSpPr>
        <p:cxnSp>
          <p:nvCxnSpPr>
            <p:cNvPr id="521" name="Google Shape;521;p46"/>
            <p:cNvCxnSpPr/>
            <p:nvPr/>
          </p:nvCxnSpPr>
          <p:spPr>
            <a:xfrm flipH="1">
              <a:off x="3817975" y="1596450"/>
              <a:ext cx="474900" cy="25710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522" name="Google Shape;522;p46"/>
            <p:cNvSpPr/>
            <p:nvPr/>
          </p:nvSpPr>
          <p:spPr>
            <a:xfrm>
              <a:off x="4217775" y="1349200"/>
              <a:ext cx="359100" cy="348300"/>
            </a:xfrm>
            <a:prstGeom prst="irregularSeal1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3" name="Google Shape;523;p46"/>
          <p:cNvGrpSpPr/>
          <p:nvPr/>
        </p:nvGrpSpPr>
        <p:grpSpPr>
          <a:xfrm rot="10800000">
            <a:off x="4258225" y="2025750"/>
            <a:ext cx="758900" cy="504350"/>
            <a:chOff x="3817975" y="1349200"/>
            <a:chExt cx="758900" cy="504350"/>
          </a:xfrm>
        </p:grpSpPr>
        <p:cxnSp>
          <p:nvCxnSpPr>
            <p:cNvPr id="524" name="Google Shape;524;p46"/>
            <p:cNvCxnSpPr/>
            <p:nvPr/>
          </p:nvCxnSpPr>
          <p:spPr>
            <a:xfrm flipH="1">
              <a:off x="3817975" y="1596450"/>
              <a:ext cx="474900" cy="25710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525" name="Google Shape;525;p46"/>
            <p:cNvSpPr/>
            <p:nvPr/>
          </p:nvSpPr>
          <p:spPr>
            <a:xfrm>
              <a:off x="4217775" y="1349200"/>
              <a:ext cx="359100" cy="348300"/>
            </a:xfrm>
            <a:prstGeom prst="irregularSeal1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6" name="Google Shape;526;p46"/>
          <p:cNvGrpSpPr/>
          <p:nvPr/>
        </p:nvGrpSpPr>
        <p:grpSpPr>
          <a:xfrm rot="-6627006">
            <a:off x="4571652" y="2803688"/>
            <a:ext cx="758919" cy="504362"/>
            <a:chOff x="3817975" y="1349200"/>
            <a:chExt cx="758900" cy="504350"/>
          </a:xfrm>
        </p:grpSpPr>
        <p:cxnSp>
          <p:nvCxnSpPr>
            <p:cNvPr id="527" name="Google Shape;527;p46"/>
            <p:cNvCxnSpPr/>
            <p:nvPr/>
          </p:nvCxnSpPr>
          <p:spPr>
            <a:xfrm flipH="1">
              <a:off x="3817975" y="1596450"/>
              <a:ext cx="474900" cy="25710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528" name="Google Shape;528;p46"/>
            <p:cNvSpPr/>
            <p:nvPr/>
          </p:nvSpPr>
          <p:spPr>
            <a:xfrm>
              <a:off x="4217775" y="1349200"/>
              <a:ext cx="359100" cy="348300"/>
            </a:xfrm>
            <a:prstGeom prst="irregularSeal1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29" name="Google Shape;529;p46"/>
          <p:cNvGrpSpPr/>
          <p:nvPr/>
        </p:nvGrpSpPr>
        <p:grpSpPr>
          <a:xfrm rot="-2499097">
            <a:off x="3574618" y="3110101"/>
            <a:ext cx="758900" cy="504350"/>
            <a:chOff x="3817975" y="1349200"/>
            <a:chExt cx="758900" cy="504350"/>
          </a:xfrm>
        </p:grpSpPr>
        <p:cxnSp>
          <p:nvCxnSpPr>
            <p:cNvPr id="530" name="Google Shape;530;p46"/>
            <p:cNvCxnSpPr/>
            <p:nvPr/>
          </p:nvCxnSpPr>
          <p:spPr>
            <a:xfrm flipH="1">
              <a:off x="3817975" y="1596450"/>
              <a:ext cx="474900" cy="25710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531" name="Google Shape;531;p46"/>
            <p:cNvSpPr/>
            <p:nvPr/>
          </p:nvSpPr>
          <p:spPr>
            <a:xfrm>
              <a:off x="4217775" y="1349200"/>
              <a:ext cx="359100" cy="348300"/>
            </a:xfrm>
            <a:prstGeom prst="irregularSeal1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2" name="Google Shape;532;p46"/>
          <p:cNvGrpSpPr/>
          <p:nvPr/>
        </p:nvGrpSpPr>
        <p:grpSpPr>
          <a:xfrm rot="4291512">
            <a:off x="4993402" y="1474455"/>
            <a:ext cx="758930" cy="504370"/>
            <a:chOff x="3817975" y="1349200"/>
            <a:chExt cx="758900" cy="504350"/>
          </a:xfrm>
        </p:grpSpPr>
        <p:cxnSp>
          <p:nvCxnSpPr>
            <p:cNvPr id="533" name="Google Shape;533;p46"/>
            <p:cNvCxnSpPr/>
            <p:nvPr/>
          </p:nvCxnSpPr>
          <p:spPr>
            <a:xfrm flipH="1">
              <a:off x="3817975" y="1596450"/>
              <a:ext cx="474900" cy="25710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534" name="Google Shape;534;p46"/>
            <p:cNvSpPr/>
            <p:nvPr/>
          </p:nvSpPr>
          <p:spPr>
            <a:xfrm>
              <a:off x="4217775" y="1349200"/>
              <a:ext cx="359100" cy="348300"/>
            </a:xfrm>
            <a:prstGeom prst="irregularSeal1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35" name="Google Shape;535;p46"/>
          <p:cNvGrpSpPr/>
          <p:nvPr/>
        </p:nvGrpSpPr>
        <p:grpSpPr>
          <a:xfrm rot="1056521">
            <a:off x="3574652" y="1728803"/>
            <a:ext cx="758864" cy="504326"/>
            <a:chOff x="3817975" y="1349200"/>
            <a:chExt cx="758900" cy="504350"/>
          </a:xfrm>
        </p:grpSpPr>
        <p:cxnSp>
          <p:nvCxnSpPr>
            <p:cNvPr id="536" name="Google Shape;536;p46"/>
            <p:cNvCxnSpPr/>
            <p:nvPr/>
          </p:nvCxnSpPr>
          <p:spPr>
            <a:xfrm flipH="1">
              <a:off x="3817975" y="1596450"/>
              <a:ext cx="474900" cy="257100"/>
            </a:xfrm>
            <a:prstGeom prst="straightConnector1">
              <a:avLst/>
            </a:prstGeom>
            <a:noFill/>
            <a:ln cap="flat" cmpd="sng" w="38100">
              <a:solidFill>
                <a:srgbClr val="FFFFFF"/>
              </a:solidFill>
              <a:prstDash val="solid"/>
              <a:round/>
              <a:headEnd len="med" w="med" type="stealth"/>
              <a:tailEnd len="med" w="med" type="none"/>
            </a:ln>
          </p:spPr>
        </p:cxnSp>
        <p:sp>
          <p:nvSpPr>
            <p:cNvPr id="537" name="Google Shape;537;p46"/>
            <p:cNvSpPr/>
            <p:nvPr/>
          </p:nvSpPr>
          <p:spPr>
            <a:xfrm>
              <a:off x="4217775" y="1349200"/>
              <a:ext cx="359100" cy="348300"/>
            </a:xfrm>
            <a:prstGeom prst="irregularSeal1">
              <a:avLst/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38" name="Google Shape;538;p46"/>
          <p:cNvSpPr txBox="1"/>
          <p:nvPr>
            <p:ph idx="4294967295" type="ctrTitle"/>
          </p:nvPr>
        </p:nvSpPr>
        <p:spPr>
          <a:xfrm>
            <a:off x="227600" y="483750"/>
            <a:ext cx="2305800" cy="208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But the world is </a:t>
            </a:r>
            <a:r>
              <a:rPr lang="en" sz="3600" u="sng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noisy</a:t>
            </a:r>
            <a:r>
              <a:rPr lang="en" sz="36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.</a:t>
            </a:r>
            <a:endParaRPr sz="36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539" name="Google Shape;539;p46"/>
          <p:cNvSpPr txBox="1"/>
          <p:nvPr>
            <p:ph idx="4294967295" type="ctrTitle"/>
          </p:nvPr>
        </p:nvSpPr>
        <p:spPr>
          <a:xfrm>
            <a:off x="6198925" y="2529775"/>
            <a:ext cx="2786700" cy="15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rPr>
              <a:t>“Backgrounds” (not dark matter)</a:t>
            </a:r>
            <a:endParaRPr>
              <a:solidFill>
                <a:srgbClr val="FFFF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s://cdn.britannica.com/25/160325-050-EB1C8FB7/image-instruments-Earth-satellite-NASA-Suomi-National-2012.jpg" id="544" name="Google Shape;544;p47"/>
          <p:cNvPicPr preferRelativeResize="0"/>
          <p:nvPr/>
        </p:nvPicPr>
        <p:blipFill rotWithShape="1">
          <a:blip r:embed="rId4">
            <a:alphaModFix/>
          </a:blip>
          <a:srcRect b="80237" l="18262" r="18891" t="5926"/>
          <a:stretch/>
        </p:blipFill>
        <p:spPr>
          <a:xfrm>
            <a:off x="524712" y="3361350"/>
            <a:ext cx="8094574" cy="17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04412" y="4096601"/>
            <a:ext cx="335151" cy="43352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47"/>
          <p:cNvSpPr txBox="1"/>
          <p:nvPr/>
        </p:nvSpPr>
        <p:spPr>
          <a:xfrm>
            <a:off x="69250" y="4698325"/>
            <a:ext cx="57342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Source: SLAC. https://www.youtube.com/watch?v=bKCsiK4ZZBY </a:t>
            </a:r>
            <a:endParaRPr sz="800">
              <a:solidFill>
                <a:srgbClr val="FFFFFF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NASA/NOAA/GSFC/Suomi NPP/VIIRS/Norman Kuring. https://www.britannica.com/place/Earth</a:t>
            </a:r>
            <a:endParaRPr sz="800">
              <a:solidFill>
                <a:srgbClr val="FFFFFF"/>
              </a:solidFill>
            </a:endParaRPr>
          </a:p>
        </p:txBody>
      </p:sp>
      <p:cxnSp>
        <p:nvCxnSpPr>
          <p:cNvPr id="547" name="Google Shape;547;p47"/>
          <p:cNvCxnSpPr>
            <a:stCxn id="545" idx="0"/>
          </p:cNvCxnSpPr>
          <p:nvPr/>
        </p:nvCxnSpPr>
        <p:spPr>
          <a:xfrm flipH="1" rot="10800000">
            <a:off x="4571987" y="3580601"/>
            <a:ext cx="10200" cy="516000"/>
          </a:xfrm>
          <a:prstGeom prst="straightConnector1">
            <a:avLst/>
          </a:prstGeom>
          <a:noFill/>
          <a:ln cap="flat" cmpd="sng" w="38100">
            <a:solidFill>
              <a:srgbClr val="8B4513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48" name="Google Shape;548;p47"/>
          <p:cNvGrpSpPr/>
          <p:nvPr/>
        </p:nvGrpSpPr>
        <p:grpSpPr>
          <a:xfrm>
            <a:off x="4383800" y="3275099"/>
            <a:ext cx="386550" cy="314495"/>
            <a:chOff x="2724925" y="1572768"/>
            <a:chExt cx="789683" cy="642482"/>
          </a:xfrm>
        </p:grpSpPr>
        <p:sp>
          <p:nvSpPr>
            <p:cNvPr id="549" name="Google Shape;549;p47"/>
            <p:cNvSpPr/>
            <p:nvPr/>
          </p:nvSpPr>
          <p:spPr>
            <a:xfrm>
              <a:off x="2724925" y="1904150"/>
              <a:ext cx="250200" cy="311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47"/>
            <p:cNvSpPr/>
            <p:nvPr/>
          </p:nvSpPr>
          <p:spPr>
            <a:xfrm>
              <a:off x="2936550" y="1699250"/>
              <a:ext cx="335100" cy="5160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47"/>
            <p:cNvSpPr/>
            <p:nvPr/>
          </p:nvSpPr>
          <p:spPr>
            <a:xfrm>
              <a:off x="2936475" y="1572768"/>
              <a:ext cx="335100" cy="136500"/>
            </a:xfrm>
            <a:prstGeom prst="triangl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47"/>
            <p:cNvSpPr/>
            <p:nvPr/>
          </p:nvSpPr>
          <p:spPr>
            <a:xfrm>
              <a:off x="3264408" y="1820750"/>
              <a:ext cx="250200" cy="394500"/>
            </a:xfrm>
            <a:prstGeom prst="rtTriangle">
              <a:avLst/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553" name="Google Shape;553;p47"/>
          <p:cNvCxnSpPr/>
          <p:nvPr/>
        </p:nvCxnSpPr>
        <p:spPr>
          <a:xfrm>
            <a:off x="524700" y="880225"/>
            <a:ext cx="828000" cy="32466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54" name="Google Shape;554;p47"/>
          <p:cNvCxnSpPr/>
          <p:nvPr/>
        </p:nvCxnSpPr>
        <p:spPr>
          <a:xfrm flipH="1">
            <a:off x="2927975" y="503425"/>
            <a:ext cx="1644000" cy="27930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55" name="Google Shape;555;p47"/>
          <p:cNvCxnSpPr/>
          <p:nvPr/>
        </p:nvCxnSpPr>
        <p:spPr>
          <a:xfrm>
            <a:off x="1460650" y="732875"/>
            <a:ext cx="1287600" cy="28374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56" name="Google Shape;556;p47"/>
          <p:cNvCxnSpPr/>
          <p:nvPr/>
        </p:nvCxnSpPr>
        <p:spPr>
          <a:xfrm flipH="1">
            <a:off x="7388800" y="558175"/>
            <a:ext cx="551400" cy="33975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57" name="Google Shape;557;p47"/>
          <p:cNvCxnSpPr/>
          <p:nvPr/>
        </p:nvCxnSpPr>
        <p:spPr>
          <a:xfrm>
            <a:off x="5746675" y="869875"/>
            <a:ext cx="1257000" cy="30087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58" name="Google Shape;558;p47"/>
          <p:cNvCxnSpPr/>
          <p:nvPr/>
        </p:nvCxnSpPr>
        <p:spPr>
          <a:xfrm flipH="1">
            <a:off x="4974475" y="445200"/>
            <a:ext cx="1780800" cy="26115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59" name="Google Shape;559;p47"/>
          <p:cNvCxnSpPr/>
          <p:nvPr/>
        </p:nvCxnSpPr>
        <p:spPr>
          <a:xfrm flipH="1">
            <a:off x="4289425" y="229425"/>
            <a:ext cx="1325400" cy="30840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60" name="Google Shape;560;p47"/>
          <p:cNvCxnSpPr/>
          <p:nvPr/>
        </p:nvCxnSpPr>
        <p:spPr>
          <a:xfrm flipH="1">
            <a:off x="1677975" y="392125"/>
            <a:ext cx="717600" cy="34779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triangle"/>
          </a:ln>
        </p:spPr>
      </p:cxnSp>
      <p:cxnSp>
        <p:nvCxnSpPr>
          <p:cNvPr id="561" name="Google Shape;561;p47"/>
          <p:cNvCxnSpPr/>
          <p:nvPr/>
        </p:nvCxnSpPr>
        <p:spPr>
          <a:xfrm flipH="1">
            <a:off x="7671275" y="714025"/>
            <a:ext cx="1173900" cy="35412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dash"/>
            <a:round/>
            <a:headEnd len="med" w="med" type="none"/>
            <a:tailEnd len="med" w="med" type="triangle"/>
          </a:ln>
        </p:spPr>
      </p:cxnSp>
      <p:sp>
        <p:nvSpPr>
          <p:cNvPr id="562" name="Google Shape;562;p47"/>
          <p:cNvSpPr txBox="1"/>
          <p:nvPr>
            <p:ph idx="4294967295" type="ctrTitle"/>
          </p:nvPr>
        </p:nvSpPr>
        <p:spPr>
          <a:xfrm>
            <a:off x="2159075" y="305700"/>
            <a:ext cx="2305800" cy="13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00FF"/>
                </a:solidFill>
                <a:latin typeface="Georgia"/>
                <a:ea typeface="Georgia"/>
                <a:cs typeface="Georgia"/>
                <a:sym typeface="Georgia"/>
              </a:rPr>
              <a:t>Cosmic Rays</a:t>
            </a:r>
            <a:endParaRPr sz="3600">
              <a:solidFill>
                <a:srgbClr val="FF00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8"/>
          <p:cNvSpPr txBox="1"/>
          <p:nvPr>
            <p:ph idx="4294967295" type="ctrTitle"/>
          </p:nvPr>
        </p:nvSpPr>
        <p:spPr>
          <a:xfrm>
            <a:off x="1436100" y="1852950"/>
            <a:ext cx="6271800" cy="143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Real photos of the experiment!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125" y="830225"/>
            <a:ext cx="6221572" cy="4148949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9"/>
          <p:cNvSpPr txBox="1"/>
          <p:nvPr/>
        </p:nvSpPr>
        <p:spPr>
          <a:xfrm>
            <a:off x="69250" y="4850725"/>
            <a:ext cx="13917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Source: LZ Collaboration</a:t>
            </a:r>
            <a:endParaRPr sz="800">
              <a:solidFill>
                <a:srgbClr val="FFFFFF"/>
              </a:solidFill>
            </a:endParaRPr>
          </a:p>
        </p:txBody>
      </p:sp>
      <p:pic>
        <p:nvPicPr>
          <p:cNvPr id="574" name="Google Shape;574;p49"/>
          <p:cNvPicPr preferRelativeResize="0"/>
          <p:nvPr/>
        </p:nvPicPr>
        <p:blipFill rotWithShape="1">
          <a:blip r:embed="rId5">
            <a:alphaModFix/>
          </a:blip>
          <a:srcRect b="0" l="0" r="17012" t="0"/>
          <a:stretch/>
        </p:blipFill>
        <p:spPr>
          <a:xfrm>
            <a:off x="6432125" y="292475"/>
            <a:ext cx="2582223" cy="414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4108" y="881399"/>
            <a:ext cx="2918400" cy="389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8349" y="2684925"/>
            <a:ext cx="3529185" cy="23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1300" y="191250"/>
            <a:ext cx="4179848" cy="23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50"/>
          <p:cNvSpPr txBox="1"/>
          <p:nvPr/>
        </p:nvSpPr>
        <p:spPr>
          <a:xfrm>
            <a:off x="69250" y="4850725"/>
            <a:ext cx="13917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Source: LZ Collaboration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257" y="193101"/>
            <a:ext cx="4047073" cy="2697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0079" y="805849"/>
            <a:ext cx="3925775" cy="3925749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51"/>
          <p:cNvSpPr txBox="1"/>
          <p:nvPr/>
        </p:nvSpPr>
        <p:spPr>
          <a:xfrm>
            <a:off x="69250" y="4850725"/>
            <a:ext cx="13917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Source: LZ Collaboration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Google Shape;59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715575"/>
            <a:ext cx="4094402" cy="327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9201" y="152400"/>
            <a:ext cx="4592400" cy="2637004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52"/>
          <p:cNvSpPr txBox="1"/>
          <p:nvPr/>
        </p:nvSpPr>
        <p:spPr>
          <a:xfrm>
            <a:off x="69250" y="4850725"/>
            <a:ext cx="1391700" cy="2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Source: LZ Collaboration</a:t>
            </a:r>
            <a:endParaRPr sz="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 rotWithShape="1">
          <a:blip r:embed="rId4">
            <a:alphaModFix/>
          </a:blip>
          <a:srcRect b="0" l="3055" r="6019" t="2903"/>
          <a:stretch/>
        </p:blipFill>
        <p:spPr>
          <a:xfrm>
            <a:off x="6550275" y="1241074"/>
            <a:ext cx="2494798" cy="3552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5175" y="348515"/>
            <a:ext cx="2253023" cy="3004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7"/>
          <p:cNvPicPr preferRelativeResize="0"/>
          <p:nvPr/>
        </p:nvPicPr>
        <p:blipFill rotWithShape="1">
          <a:blip r:embed="rId6">
            <a:alphaModFix/>
          </a:blip>
          <a:srcRect b="0" l="0" r="6812" t="3288"/>
          <a:stretch/>
        </p:blipFill>
        <p:spPr>
          <a:xfrm>
            <a:off x="3890600" y="175302"/>
            <a:ext cx="2494798" cy="3452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5400000">
            <a:off x="2323538" y="2095661"/>
            <a:ext cx="2332324" cy="3109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3"/>
          <p:cNvSpPr txBox="1"/>
          <p:nvPr>
            <p:ph idx="4294967295" type="ctrTitle"/>
          </p:nvPr>
        </p:nvSpPr>
        <p:spPr>
          <a:xfrm>
            <a:off x="1436100" y="155250"/>
            <a:ext cx="6271800" cy="9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Real data analysis:</a:t>
            </a:r>
            <a:endParaRPr sz="42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02" name="Google Shape;602;p53"/>
          <p:cNvSpPr txBox="1"/>
          <p:nvPr>
            <p:ph idx="4294967295" type="ctrTitle"/>
          </p:nvPr>
        </p:nvSpPr>
        <p:spPr>
          <a:xfrm>
            <a:off x="1436100" y="1263550"/>
            <a:ext cx="6271800" cy="6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We took data for 60 days</a:t>
            </a:r>
            <a:endParaRPr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03" name="Google Shape;603;p53"/>
          <p:cNvSpPr txBox="1"/>
          <p:nvPr>
            <p:ph idx="4294967295" type="ctrTitle"/>
          </p:nvPr>
        </p:nvSpPr>
        <p:spPr>
          <a:xfrm>
            <a:off x="443325" y="1838500"/>
            <a:ext cx="8292000" cy="69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We collected 100 million “triggered events”</a:t>
            </a:r>
            <a:endParaRPr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04" name="Google Shape;604;p53"/>
          <p:cNvSpPr txBox="1"/>
          <p:nvPr>
            <p:ph idx="4294967295" type="ctrTitle"/>
          </p:nvPr>
        </p:nvSpPr>
        <p:spPr>
          <a:xfrm>
            <a:off x="443325" y="2458300"/>
            <a:ext cx="8292000" cy="110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Removed all of the events that were obviously not dark matter recoils</a:t>
            </a:r>
            <a:endParaRPr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05" name="Google Shape;605;p53"/>
          <p:cNvSpPr txBox="1"/>
          <p:nvPr>
            <p:ph idx="4294967295" type="ctrTitle"/>
          </p:nvPr>
        </p:nvSpPr>
        <p:spPr>
          <a:xfrm>
            <a:off x="443325" y="3485175"/>
            <a:ext cx="8292000" cy="7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335 events remaining</a:t>
            </a:r>
            <a:endParaRPr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06" name="Google Shape;606;p53"/>
          <p:cNvSpPr txBox="1"/>
          <p:nvPr>
            <p:ph idx="4294967295" type="ctrTitle"/>
          </p:nvPr>
        </p:nvSpPr>
        <p:spPr>
          <a:xfrm>
            <a:off x="443325" y="4141350"/>
            <a:ext cx="8292000" cy="7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FF"/>
                </a:solidFill>
                <a:latin typeface="Georgia"/>
                <a:ea typeface="Georgia"/>
                <a:cs typeface="Georgia"/>
                <a:sym typeface="Georgia"/>
              </a:rPr>
              <a:t>Did we find dark matter?</a:t>
            </a:r>
            <a:endParaRPr>
              <a:solidFill>
                <a:srgbClr val="FF00FF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40438" y="245400"/>
            <a:ext cx="6263125" cy="4433351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54"/>
          <p:cNvSpPr txBox="1"/>
          <p:nvPr/>
        </p:nvSpPr>
        <p:spPr>
          <a:xfrm>
            <a:off x="1989600" y="4698325"/>
            <a:ext cx="51648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Source: </a:t>
            </a:r>
            <a:r>
              <a:rPr lang="en" sz="1600" u="sng">
                <a:solidFill>
                  <a:schemeClr val="hlink"/>
                </a:solidFill>
                <a:hlinkClick r:id="rId5"/>
              </a:rPr>
              <a:t>https://arxiv.org/pdf/2207.03764.pdf</a:t>
            </a:r>
            <a:r>
              <a:rPr lang="en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613" name="Google Shape;613;p54"/>
          <p:cNvSpPr/>
          <p:nvPr/>
        </p:nvSpPr>
        <p:spPr>
          <a:xfrm>
            <a:off x="3950250" y="4315925"/>
            <a:ext cx="1683900" cy="26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in Photons</a:t>
            </a:r>
            <a:endParaRPr/>
          </a:p>
        </p:txBody>
      </p:sp>
      <p:sp>
        <p:nvSpPr>
          <p:cNvPr id="614" name="Google Shape;614;p54"/>
          <p:cNvSpPr/>
          <p:nvPr/>
        </p:nvSpPr>
        <p:spPr>
          <a:xfrm rot="-5400000">
            <a:off x="763425" y="2129925"/>
            <a:ext cx="1974300" cy="269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Energy in Electrons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55"/>
          <p:cNvSpPr txBox="1"/>
          <p:nvPr/>
        </p:nvSpPr>
        <p:spPr>
          <a:xfrm>
            <a:off x="1989600" y="4698325"/>
            <a:ext cx="51648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Source: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https://arxiv.org/pdf/2207.03764.pdf</a:t>
            </a:r>
            <a:r>
              <a:rPr lang="en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620" name="Google Shape;620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400" y="639925"/>
            <a:ext cx="5634175" cy="3742400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55"/>
          <p:cNvSpPr txBox="1"/>
          <p:nvPr>
            <p:ph idx="4294967295" type="ctrTitle"/>
          </p:nvPr>
        </p:nvSpPr>
        <p:spPr>
          <a:xfrm>
            <a:off x="6307875" y="701625"/>
            <a:ext cx="2427300" cy="368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Observations are consistent with background expectations</a:t>
            </a:r>
            <a:endParaRPr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→</a:t>
            </a:r>
            <a:endParaRPr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No dark matter found</a:t>
            </a:r>
            <a:endParaRPr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6"/>
          <p:cNvSpPr txBox="1"/>
          <p:nvPr/>
        </p:nvSpPr>
        <p:spPr>
          <a:xfrm>
            <a:off x="1989600" y="4698325"/>
            <a:ext cx="51648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Source: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https://arxiv.org/pdf/2207.03764.pdf</a:t>
            </a:r>
            <a:r>
              <a:rPr lang="en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627" name="Google Shape;62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3650" y="764075"/>
            <a:ext cx="5530651" cy="3781851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56"/>
          <p:cNvSpPr txBox="1"/>
          <p:nvPr>
            <p:ph idx="4294967295" type="ctrTitle"/>
          </p:nvPr>
        </p:nvSpPr>
        <p:spPr>
          <a:xfrm>
            <a:off x="6307875" y="1702400"/>
            <a:ext cx="2427300" cy="195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What dark matter models can we disprove?</a:t>
            </a:r>
            <a:endParaRPr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57"/>
          <p:cNvSpPr txBox="1"/>
          <p:nvPr>
            <p:ph idx="4294967295" type="ctrTitle"/>
          </p:nvPr>
        </p:nvSpPr>
        <p:spPr>
          <a:xfrm>
            <a:off x="244650" y="2322000"/>
            <a:ext cx="8654700" cy="21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The search continues...</a:t>
            </a:r>
            <a:endParaRPr sz="48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34" name="Google Shape;634;p57"/>
          <p:cNvSpPr txBox="1"/>
          <p:nvPr>
            <p:ph idx="4294967295" type="ctrTitle"/>
          </p:nvPr>
        </p:nvSpPr>
        <p:spPr>
          <a:xfrm>
            <a:off x="244650" y="1020150"/>
            <a:ext cx="8654700" cy="113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00"/>
                </a:solidFill>
                <a:latin typeface="Georgia"/>
                <a:ea typeface="Georgia"/>
                <a:cs typeface="Georgia"/>
                <a:sym typeface="Georgia"/>
              </a:rPr>
              <a:t>WIMPs are elusive!</a:t>
            </a:r>
            <a:endParaRPr sz="480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/>
          <p:nvPr>
            <p:ph type="title"/>
          </p:nvPr>
        </p:nvSpPr>
        <p:spPr>
          <a:xfrm>
            <a:off x="628650" y="273844"/>
            <a:ext cx="78867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High School</a:t>
            </a:r>
            <a:endParaRPr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descr="http://outreach.astro.columbia.edu/directions/pupin2.png" id="88" name="Google Shape;8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0594" y="1777079"/>
            <a:ext cx="2884931" cy="19202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dishmag.com/issue132/celebrity/14139/uploads/149/Wormhole/9706.jpg" id="89" name="Google Shape;8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3467" y="2255615"/>
            <a:ext cx="2411302" cy="24113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vignette1.wikia.nocookie.net/ansible/images/8/8e/Ender%27sGameCoverMain.jpg/revision/latest?cb=20160608184731" id="90" name="Google Shape;9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39296" y="1689112"/>
            <a:ext cx="1790938" cy="2751492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3010932" y="916628"/>
            <a:ext cx="3856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Some things that got me interested in physics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92" name="Google Shape;92;p18"/>
          <p:cNvCxnSpPr/>
          <p:nvPr/>
        </p:nvCxnSpPr>
        <p:spPr>
          <a:xfrm flipH="1">
            <a:off x="2462106" y="1262876"/>
            <a:ext cx="2043600" cy="4263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3" name="Google Shape;93;p18"/>
          <p:cNvCxnSpPr/>
          <p:nvPr/>
        </p:nvCxnSpPr>
        <p:spPr>
          <a:xfrm flipH="1">
            <a:off x="5006316" y="1295826"/>
            <a:ext cx="48300" cy="8712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4" name="Google Shape;94;p18"/>
          <p:cNvCxnSpPr/>
          <p:nvPr/>
        </p:nvCxnSpPr>
        <p:spPr>
          <a:xfrm>
            <a:off x="5662366" y="1253461"/>
            <a:ext cx="1204800" cy="625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95" name="Google Shape;95;p18"/>
          <p:cNvSpPr txBox="1"/>
          <p:nvPr/>
        </p:nvSpPr>
        <p:spPr>
          <a:xfrm>
            <a:off x="658503" y="3785330"/>
            <a:ext cx="19293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Columbia University Science Honors Program</a:t>
            </a:r>
            <a:endParaRPr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628650" y="273844"/>
            <a:ext cx="78867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rPr lang="en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College at Rutgers University</a:t>
            </a:r>
            <a:endParaRPr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238" y="895443"/>
            <a:ext cx="2471167" cy="18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5148" y="705517"/>
            <a:ext cx="3566160" cy="2674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91481" y="2536316"/>
            <a:ext cx="3862409" cy="2566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294" y="2647187"/>
            <a:ext cx="3126866" cy="234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9"/>
          <p:cNvSpPr txBox="1"/>
          <p:nvPr/>
        </p:nvSpPr>
        <p:spPr>
          <a:xfrm>
            <a:off x="4084781" y="3736699"/>
            <a:ext cx="1929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Student Government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06" name="Google Shape;106;p19"/>
          <p:cNvSpPr txBox="1"/>
          <p:nvPr/>
        </p:nvSpPr>
        <p:spPr>
          <a:xfrm>
            <a:off x="710179" y="2748825"/>
            <a:ext cx="1094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Greek Life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07" name="Google Shape;107;p19"/>
          <p:cNvSpPr txBox="1"/>
          <p:nvPr/>
        </p:nvSpPr>
        <p:spPr>
          <a:xfrm>
            <a:off x="7343038" y="1063727"/>
            <a:ext cx="19293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Football Game</a:t>
            </a:r>
            <a:endParaRPr sz="1100"/>
          </a:p>
        </p:txBody>
      </p:sp>
      <p:pic>
        <p:nvPicPr>
          <p:cNvPr id="108" name="Google Shape;108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94449" y="848819"/>
            <a:ext cx="3423898" cy="228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76119" y="2980700"/>
            <a:ext cx="2867892" cy="215091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7263299" y="4707625"/>
            <a:ext cx="1800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CMS Experiment</a:t>
            </a:r>
            <a:endParaRPr sz="1100"/>
          </a:p>
        </p:txBody>
      </p:sp>
      <p:sp>
        <p:nvSpPr>
          <p:cNvPr id="111" name="Google Shape;111;p19"/>
          <p:cNvSpPr txBox="1"/>
          <p:nvPr/>
        </p:nvSpPr>
        <p:spPr>
          <a:xfrm>
            <a:off x="4687375" y="955400"/>
            <a:ext cx="10941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Research</a:t>
            </a:r>
            <a:endParaRPr sz="11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18063"/>
            <a:ext cx="8839204" cy="430738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/>
          <p:nvPr/>
        </p:nvSpPr>
        <p:spPr>
          <a:xfrm>
            <a:off x="7057350" y="2093275"/>
            <a:ext cx="179400" cy="170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0"/>
          <p:cNvSpPr/>
          <p:nvPr/>
        </p:nvSpPr>
        <p:spPr>
          <a:xfrm>
            <a:off x="1099350" y="2571750"/>
            <a:ext cx="179400" cy="170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9" name="Google Shape;119;p20"/>
          <p:cNvCxnSpPr>
            <a:stCxn id="117" idx="1"/>
            <a:endCxn id="118" idx="4"/>
          </p:cNvCxnSpPr>
          <p:nvPr/>
        </p:nvCxnSpPr>
        <p:spPr>
          <a:xfrm flipH="1">
            <a:off x="1278750" y="2158476"/>
            <a:ext cx="5778600" cy="4785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628650" y="273844"/>
            <a:ext cx="78867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rPr lang="en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Grad School</a:t>
            </a:r>
            <a:r>
              <a:rPr lang="en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 at UC Berkeley</a:t>
            </a:r>
            <a:endParaRPr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5" name="Google Shape;125;p21"/>
          <p:cNvPicPr preferRelativeResize="0"/>
          <p:nvPr/>
        </p:nvPicPr>
        <p:blipFill rotWithShape="1">
          <a:blip r:embed="rId4">
            <a:alphaModFix/>
          </a:blip>
          <a:srcRect b="8500" l="0" r="10714" t="0"/>
          <a:stretch/>
        </p:blipFill>
        <p:spPr>
          <a:xfrm>
            <a:off x="2393075" y="2906925"/>
            <a:ext cx="2762202" cy="213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6576" y="72825"/>
            <a:ext cx="2449402" cy="326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6376" y="2906922"/>
            <a:ext cx="3739601" cy="2130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54399" y="865744"/>
            <a:ext cx="2518374" cy="1888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 rotWithShape="1">
          <a:blip r:embed="rId8">
            <a:alphaModFix/>
          </a:blip>
          <a:srcRect b="9789" l="0" r="0" t="8498"/>
          <a:stretch/>
        </p:blipFill>
        <p:spPr>
          <a:xfrm>
            <a:off x="152400" y="2635500"/>
            <a:ext cx="1924251" cy="2355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28650" y="865751"/>
            <a:ext cx="2518374" cy="1888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2"/>
          <p:cNvSpPr txBox="1"/>
          <p:nvPr>
            <p:ph type="title"/>
          </p:nvPr>
        </p:nvSpPr>
        <p:spPr>
          <a:xfrm>
            <a:off x="628650" y="273844"/>
            <a:ext cx="7886700" cy="4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Gill Sans"/>
              <a:buNone/>
            </a:pPr>
            <a:r>
              <a:rPr lang="en"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Science Policy + Activism</a:t>
            </a:r>
            <a:endParaRPr sz="32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98975" y="1202542"/>
            <a:ext cx="2966203" cy="190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9470" y="3298198"/>
            <a:ext cx="2389402" cy="179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749" y="973950"/>
            <a:ext cx="1743195" cy="23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5000" y="1057550"/>
            <a:ext cx="3267026" cy="21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14750" y="3575777"/>
            <a:ext cx="4931325" cy="128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