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Montserrat ExtraLight"/>
      <p:regular r:id="rId27"/>
      <p:bold r:id="rId28"/>
      <p:italic r:id="rId29"/>
      <p:boldItalic r:id="rId30"/>
    </p:embeddedFont>
    <p:embeddedFont>
      <p:font typeface="Montserrat ExtraBold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MontserratExtraLight-bold.fntdata"/><Relationship Id="rId27" Type="http://schemas.openxmlformats.org/officeDocument/2006/relationships/font" Target="fonts/MontserratExtra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Extra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ExtraBold-bold.fntdata"/><Relationship Id="rId30" Type="http://schemas.openxmlformats.org/officeDocument/2006/relationships/font" Target="fonts/MontserratExtra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MontserratExtraBol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b0cb259c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2b0cb259c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/>
              <a:t>Dr. Rastogi is a member of the ATLAS group at LBNL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/>
              <a:t>Works on hardware for the inner tracker of ATLAS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→ Reconfiguring data collection system from electrical to fiber-optic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Also works on software for the new data collection system, reducing latency (mitigate conflict with the next event)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5e590e1c8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55e590e1c8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f9262ee2f_0_26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f9262ee2f_0_26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-read slide then: this means that after collecting data // changes in hardware require changes in software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57140bd1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557140bd1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-read slide then: this means that after collecting data // changes in hardware require changes in software // photon-photon collisions later this year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29023341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29023341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f9262ee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f9262ee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55317ead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55317ead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f9262ee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f9262ee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b0cb259c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2b0cb259c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b0cb259c5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2b0cb259c5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b0cb259c5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2b0cb259c5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5e590e1c8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55e590e1c8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b0cb259c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2b0cb259c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ATLAS is one of 2 large </a:t>
            </a:r>
            <a:r>
              <a:rPr lang="en"/>
              <a:t>multipurpose</a:t>
            </a:r>
            <a:r>
              <a:rPr lang="en"/>
              <a:t> detectors at the Large Hadron Collider alongside CMS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Unlike CMS, ATLAS has a transition radiation tracker, essentially a series of thin gas layers with sensors capable of detecting ionization, this allows the detector to measure the trajectory of particles after collisions.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ATLAS uses a combination of silicon pixels and silicon strips to detect particle </a:t>
            </a:r>
            <a:r>
              <a:rPr lang="en"/>
              <a:t>collisions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Dr. Rastogi’s work focuses on the analysis of Quark-Gluon plasma, a high energy state where protons and neutrons break down, allowing analysis of elementary particles like quarks and gluons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hasCustomPrompt="1" type="title"/>
          </p:nvPr>
        </p:nvSpPr>
        <p:spPr>
          <a:xfrm>
            <a:off x="1920750" y="1634425"/>
            <a:ext cx="5302500" cy="11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2786550" y="3094475"/>
            <a:ext cx="3570900" cy="5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429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indent="-3429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indent="-3429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indent="-3429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indent="-3429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indent="-3429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indent="-3429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CAPTION_ONLY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938500" y="1246025"/>
            <a:ext cx="7172100" cy="30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1625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1pPr>
            <a:lvl2pPr indent="-301625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2pPr>
            <a:lvl3pPr indent="-301625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3pPr>
            <a:lvl4pPr indent="-301625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4pPr>
            <a:lvl5pPr indent="-301625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5pPr>
            <a:lvl6pPr indent="-301625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6pPr>
            <a:lvl7pPr indent="-301625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7pPr>
            <a:lvl8pPr indent="-301625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8pPr>
            <a:lvl9pPr indent="-301625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14"/>
          <p:cNvSpPr txBox="1"/>
          <p:nvPr>
            <p:ph idx="1" type="subTitle"/>
          </p:nvPr>
        </p:nvSpPr>
        <p:spPr>
          <a:xfrm>
            <a:off x="3538497" y="3148075"/>
            <a:ext cx="206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4"/>
          <p:cNvSpPr txBox="1"/>
          <p:nvPr>
            <p:ph idx="2" type="title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3" type="subTitle"/>
          </p:nvPr>
        </p:nvSpPr>
        <p:spPr>
          <a:xfrm>
            <a:off x="6028553" y="3148075"/>
            <a:ext cx="206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14"/>
          <p:cNvSpPr txBox="1"/>
          <p:nvPr>
            <p:ph idx="4" type="title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14"/>
          <p:cNvSpPr txBox="1"/>
          <p:nvPr>
            <p:ph idx="5" type="subTitle"/>
          </p:nvPr>
        </p:nvSpPr>
        <p:spPr>
          <a:xfrm>
            <a:off x="1048447" y="3148075"/>
            <a:ext cx="206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4"/>
          <p:cNvSpPr txBox="1"/>
          <p:nvPr>
            <p:ph hasCustomPrompt="1" idx="6" type="title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/>
          <p:nvPr>
            <p:ph hasCustomPrompt="1" idx="7" type="title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/>
          <p:nvPr>
            <p:ph hasCustomPrompt="1" idx="8" type="title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ctrTitle"/>
          </p:nvPr>
        </p:nvSpPr>
        <p:spPr>
          <a:xfrm>
            <a:off x="4285500" y="2832875"/>
            <a:ext cx="3657300" cy="644700"/>
          </a:xfrm>
          <a:prstGeom prst="rect">
            <a:avLst/>
          </a:prstGeom>
          <a:effectLst>
            <a:outerShdw blurRad="57150" rotWithShape="0" algn="bl" dir="5400000" dist="19050">
              <a:srgbClr val="76A5AF">
                <a:alpha val="88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1" type="subTitle"/>
          </p:nvPr>
        </p:nvSpPr>
        <p:spPr>
          <a:xfrm>
            <a:off x="4144050" y="3549850"/>
            <a:ext cx="39402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ctrTitle"/>
          </p:nvPr>
        </p:nvSpPr>
        <p:spPr>
          <a:xfrm>
            <a:off x="1850525" y="1157925"/>
            <a:ext cx="5442900" cy="26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16"/>
          <p:cNvSpPr txBox="1"/>
          <p:nvPr>
            <p:ph idx="1" type="subTitle"/>
          </p:nvPr>
        </p:nvSpPr>
        <p:spPr>
          <a:xfrm>
            <a:off x="2481900" y="3945600"/>
            <a:ext cx="41802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1937338" y="2463175"/>
            <a:ext cx="23901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7"/>
          <p:cNvSpPr txBox="1"/>
          <p:nvPr>
            <p:ph idx="1" type="subTitle"/>
          </p:nvPr>
        </p:nvSpPr>
        <p:spPr>
          <a:xfrm>
            <a:off x="1937338" y="3148075"/>
            <a:ext cx="2390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7"/>
          <p:cNvSpPr txBox="1"/>
          <p:nvPr>
            <p:ph idx="2" type="title"/>
          </p:nvPr>
        </p:nvSpPr>
        <p:spPr>
          <a:xfrm>
            <a:off x="4816563" y="2463175"/>
            <a:ext cx="23901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3" type="subTitle"/>
          </p:nvPr>
        </p:nvSpPr>
        <p:spPr>
          <a:xfrm>
            <a:off x="4816563" y="3148075"/>
            <a:ext cx="2390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4"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">
  <p:cSld name="SECTION_TITLE_AND_DESCRIPTION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538497" y="2767975"/>
            <a:ext cx="20670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" type="subTitle"/>
          </p:nvPr>
        </p:nvSpPr>
        <p:spPr>
          <a:xfrm>
            <a:off x="3538497" y="3452875"/>
            <a:ext cx="206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2" type="title"/>
          </p:nvPr>
        </p:nvSpPr>
        <p:spPr>
          <a:xfrm>
            <a:off x="6028553" y="2767975"/>
            <a:ext cx="20670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3" type="subTitle"/>
          </p:nvPr>
        </p:nvSpPr>
        <p:spPr>
          <a:xfrm>
            <a:off x="6028553" y="3452875"/>
            <a:ext cx="206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4"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5" type="title"/>
          </p:nvPr>
        </p:nvSpPr>
        <p:spPr>
          <a:xfrm>
            <a:off x="1048447" y="2767975"/>
            <a:ext cx="20670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6" type="subTitle"/>
          </p:nvPr>
        </p:nvSpPr>
        <p:spPr>
          <a:xfrm>
            <a:off x="1048447" y="3452875"/>
            <a:ext cx="206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ctrTitle"/>
          </p:nvPr>
        </p:nvSpPr>
        <p:spPr>
          <a:xfrm>
            <a:off x="1273500" y="1369000"/>
            <a:ext cx="6597000" cy="21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b="1"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subTitle"/>
          </p:nvPr>
        </p:nvSpPr>
        <p:spPr>
          <a:xfrm>
            <a:off x="2481900" y="2519525"/>
            <a:ext cx="41802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938500" y="445025"/>
            <a:ext cx="47022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762670" y="3177750"/>
            <a:ext cx="3068700" cy="5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1048270" y="3287500"/>
            <a:ext cx="2412900" cy="931500"/>
          </a:xfrm>
          <a:prstGeom prst="rect">
            <a:avLst/>
          </a:prstGeom>
          <a:effectLst>
            <a:outerShdw blurRad="114300" rotWithShape="0" algn="bl" dir="6360000" dist="28575">
              <a:schemeClr val="accen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762670" y="3720650"/>
            <a:ext cx="30687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CAPTION_ONL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938500" y="445025"/>
            <a:ext cx="47022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CAPTION_ONL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/>
          <p:nvPr>
            <p:ph type="title"/>
          </p:nvPr>
        </p:nvSpPr>
        <p:spPr>
          <a:xfrm>
            <a:off x="938500" y="445025"/>
            <a:ext cx="47022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3">
  <p:cSld name="CAPTION_ONLY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938500" y="445025"/>
            <a:ext cx="47022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Lists">
  <p:cSld name="SECTION_TITLE_AND_DESCRIPTION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>
            <p:ph type="title"/>
          </p:nvPr>
        </p:nvSpPr>
        <p:spPr>
          <a:xfrm>
            <a:off x="938500" y="445025"/>
            <a:ext cx="49647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4"/>
          <p:cNvSpPr txBox="1"/>
          <p:nvPr>
            <p:ph idx="1" type="body"/>
          </p:nvPr>
        </p:nvSpPr>
        <p:spPr>
          <a:xfrm>
            <a:off x="1067241" y="2651775"/>
            <a:ext cx="3258900" cy="17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24"/>
          <p:cNvSpPr txBox="1"/>
          <p:nvPr>
            <p:ph idx="2" type="body"/>
          </p:nvPr>
        </p:nvSpPr>
        <p:spPr>
          <a:xfrm>
            <a:off x="4673852" y="2651775"/>
            <a:ext cx="3258900" cy="17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4"/>
          <p:cNvSpPr txBox="1"/>
          <p:nvPr>
            <p:ph idx="3" type="title"/>
          </p:nvPr>
        </p:nvSpPr>
        <p:spPr>
          <a:xfrm>
            <a:off x="1213499" y="1955125"/>
            <a:ext cx="32589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4"/>
          <p:cNvSpPr txBox="1"/>
          <p:nvPr>
            <p:ph idx="4" type="title"/>
          </p:nvPr>
        </p:nvSpPr>
        <p:spPr>
          <a:xfrm>
            <a:off x="4820099" y="1955125"/>
            <a:ext cx="32589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TITLE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25"/>
          <p:cNvSpPr txBox="1"/>
          <p:nvPr>
            <p:ph idx="2" type="title"/>
          </p:nvPr>
        </p:nvSpPr>
        <p:spPr>
          <a:xfrm>
            <a:off x="898386" y="3052625"/>
            <a:ext cx="16716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25"/>
          <p:cNvSpPr txBox="1"/>
          <p:nvPr>
            <p:ph idx="1" type="subTitle"/>
          </p:nvPr>
        </p:nvSpPr>
        <p:spPr>
          <a:xfrm>
            <a:off x="898389" y="3558837"/>
            <a:ext cx="1671600" cy="11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25"/>
          <p:cNvSpPr txBox="1"/>
          <p:nvPr>
            <p:ph idx="3" type="title"/>
          </p:nvPr>
        </p:nvSpPr>
        <p:spPr>
          <a:xfrm>
            <a:off x="2790261" y="3052625"/>
            <a:ext cx="16716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5"/>
          <p:cNvSpPr txBox="1"/>
          <p:nvPr>
            <p:ph idx="4" type="subTitle"/>
          </p:nvPr>
        </p:nvSpPr>
        <p:spPr>
          <a:xfrm>
            <a:off x="2790264" y="3558837"/>
            <a:ext cx="1671600" cy="11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5" type="title"/>
          </p:nvPr>
        </p:nvSpPr>
        <p:spPr>
          <a:xfrm>
            <a:off x="4682136" y="3052625"/>
            <a:ext cx="16716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6" type="subTitle"/>
          </p:nvPr>
        </p:nvSpPr>
        <p:spPr>
          <a:xfrm>
            <a:off x="4682139" y="3558837"/>
            <a:ext cx="1671600" cy="11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7" type="title"/>
          </p:nvPr>
        </p:nvSpPr>
        <p:spPr>
          <a:xfrm>
            <a:off x="6574011" y="3052625"/>
            <a:ext cx="16716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8" type="subTitle"/>
          </p:nvPr>
        </p:nvSpPr>
        <p:spPr>
          <a:xfrm>
            <a:off x="6574014" y="3558837"/>
            <a:ext cx="1671600" cy="11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Numbers">
  <p:cSld name="CAPTION_ONLY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hasCustomPrompt="1" type="title"/>
          </p:nvPr>
        </p:nvSpPr>
        <p:spPr>
          <a:xfrm>
            <a:off x="4996800" y="661843"/>
            <a:ext cx="3159300" cy="7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6"/>
          <p:cNvSpPr txBox="1"/>
          <p:nvPr>
            <p:ph idx="1" type="subTitle"/>
          </p:nvPr>
        </p:nvSpPr>
        <p:spPr>
          <a:xfrm>
            <a:off x="4911000" y="1265850"/>
            <a:ext cx="33309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hasCustomPrompt="1" idx="2" type="title"/>
          </p:nvPr>
        </p:nvSpPr>
        <p:spPr>
          <a:xfrm>
            <a:off x="4996800" y="2099193"/>
            <a:ext cx="3159300" cy="7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26"/>
          <p:cNvSpPr txBox="1"/>
          <p:nvPr>
            <p:ph idx="3" type="subTitle"/>
          </p:nvPr>
        </p:nvSpPr>
        <p:spPr>
          <a:xfrm>
            <a:off x="4911000" y="2703200"/>
            <a:ext cx="33309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hasCustomPrompt="1" idx="4" type="title"/>
          </p:nvPr>
        </p:nvSpPr>
        <p:spPr>
          <a:xfrm>
            <a:off x="4996800" y="3536543"/>
            <a:ext cx="3159300" cy="7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6"/>
          <p:cNvSpPr txBox="1"/>
          <p:nvPr>
            <p:ph idx="5" type="subTitle"/>
          </p:nvPr>
        </p:nvSpPr>
        <p:spPr>
          <a:xfrm>
            <a:off x="4911000" y="4140550"/>
            <a:ext cx="33309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 ">
  <p:cSld name="SECTION_TITLE_AND_DESCRIPTION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/>
          <p:nvPr>
            <p:ph type="title"/>
          </p:nvPr>
        </p:nvSpPr>
        <p:spPr>
          <a:xfrm>
            <a:off x="3538497" y="1818541"/>
            <a:ext cx="20670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27"/>
          <p:cNvSpPr txBox="1"/>
          <p:nvPr>
            <p:ph idx="1" type="subTitle"/>
          </p:nvPr>
        </p:nvSpPr>
        <p:spPr>
          <a:xfrm>
            <a:off x="3538498" y="2324765"/>
            <a:ext cx="20670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27"/>
          <p:cNvSpPr txBox="1"/>
          <p:nvPr>
            <p:ph idx="2" type="title"/>
          </p:nvPr>
        </p:nvSpPr>
        <p:spPr>
          <a:xfrm>
            <a:off x="6028553" y="1818541"/>
            <a:ext cx="20670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27"/>
          <p:cNvSpPr txBox="1"/>
          <p:nvPr>
            <p:ph idx="3" type="subTitle"/>
          </p:nvPr>
        </p:nvSpPr>
        <p:spPr>
          <a:xfrm>
            <a:off x="6028552" y="2324765"/>
            <a:ext cx="20670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4"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5" type="title"/>
          </p:nvPr>
        </p:nvSpPr>
        <p:spPr>
          <a:xfrm>
            <a:off x="1048447" y="1818541"/>
            <a:ext cx="20670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6" type="subTitle"/>
          </p:nvPr>
        </p:nvSpPr>
        <p:spPr>
          <a:xfrm>
            <a:off x="1048450" y="2324765"/>
            <a:ext cx="20670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27"/>
          <p:cNvSpPr txBox="1"/>
          <p:nvPr>
            <p:ph idx="7" type="title"/>
          </p:nvPr>
        </p:nvSpPr>
        <p:spPr>
          <a:xfrm>
            <a:off x="3538497" y="3325035"/>
            <a:ext cx="20670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27"/>
          <p:cNvSpPr txBox="1"/>
          <p:nvPr>
            <p:ph idx="8" type="subTitle"/>
          </p:nvPr>
        </p:nvSpPr>
        <p:spPr>
          <a:xfrm>
            <a:off x="3538498" y="3831259"/>
            <a:ext cx="20670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9" type="title"/>
          </p:nvPr>
        </p:nvSpPr>
        <p:spPr>
          <a:xfrm>
            <a:off x="6028553" y="3325035"/>
            <a:ext cx="20670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idx="13" type="subTitle"/>
          </p:nvPr>
        </p:nvSpPr>
        <p:spPr>
          <a:xfrm>
            <a:off x="6028552" y="3831259"/>
            <a:ext cx="20670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4" type="title"/>
          </p:nvPr>
        </p:nvSpPr>
        <p:spPr>
          <a:xfrm>
            <a:off x="1048447" y="3325035"/>
            <a:ext cx="2067000" cy="5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5" type="subTitle"/>
          </p:nvPr>
        </p:nvSpPr>
        <p:spPr>
          <a:xfrm>
            <a:off x="1048450" y="3831259"/>
            <a:ext cx="20670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1">
  <p:cSld name="TITLE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title"/>
          </p:nvPr>
        </p:nvSpPr>
        <p:spPr>
          <a:xfrm>
            <a:off x="938500" y="445025"/>
            <a:ext cx="50436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8"/>
          <p:cNvSpPr txBox="1"/>
          <p:nvPr>
            <p:ph idx="2" type="title"/>
          </p:nvPr>
        </p:nvSpPr>
        <p:spPr>
          <a:xfrm>
            <a:off x="1338238" y="2359825"/>
            <a:ext cx="27276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28"/>
          <p:cNvSpPr txBox="1"/>
          <p:nvPr>
            <p:ph idx="1" type="subTitle"/>
          </p:nvPr>
        </p:nvSpPr>
        <p:spPr>
          <a:xfrm>
            <a:off x="1338238" y="1713051"/>
            <a:ext cx="2727600" cy="6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28"/>
          <p:cNvSpPr txBox="1"/>
          <p:nvPr>
            <p:ph idx="3" type="title"/>
          </p:nvPr>
        </p:nvSpPr>
        <p:spPr>
          <a:xfrm>
            <a:off x="1338238" y="3988950"/>
            <a:ext cx="27276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28"/>
          <p:cNvSpPr txBox="1"/>
          <p:nvPr>
            <p:ph idx="4" type="subTitle"/>
          </p:nvPr>
        </p:nvSpPr>
        <p:spPr>
          <a:xfrm>
            <a:off x="1338238" y="3342176"/>
            <a:ext cx="2727600" cy="6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5" type="title"/>
          </p:nvPr>
        </p:nvSpPr>
        <p:spPr>
          <a:xfrm>
            <a:off x="5078163" y="2359825"/>
            <a:ext cx="27276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6" type="subTitle"/>
          </p:nvPr>
        </p:nvSpPr>
        <p:spPr>
          <a:xfrm>
            <a:off x="5078163" y="1713051"/>
            <a:ext cx="2727600" cy="6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7" type="title"/>
          </p:nvPr>
        </p:nvSpPr>
        <p:spPr>
          <a:xfrm>
            <a:off x="5078163" y="3988950"/>
            <a:ext cx="27276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28"/>
          <p:cNvSpPr txBox="1"/>
          <p:nvPr>
            <p:ph idx="8" type="subTitle"/>
          </p:nvPr>
        </p:nvSpPr>
        <p:spPr>
          <a:xfrm>
            <a:off x="5078163" y="3342176"/>
            <a:ext cx="2727600" cy="6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SECTION_TITLE_AND_DESCRIPTION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idx="1" type="subTitle"/>
          </p:nvPr>
        </p:nvSpPr>
        <p:spPr>
          <a:xfrm>
            <a:off x="5817050" y="2435925"/>
            <a:ext cx="2556300" cy="20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9"/>
          <p:cNvSpPr txBox="1"/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30"/>
          <p:cNvSpPr txBox="1"/>
          <p:nvPr>
            <p:ph idx="1" type="subTitle"/>
          </p:nvPr>
        </p:nvSpPr>
        <p:spPr>
          <a:xfrm>
            <a:off x="938500" y="2435925"/>
            <a:ext cx="2556300" cy="20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APTION_ONL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31"/>
          <p:cNvSpPr txBox="1"/>
          <p:nvPr>
            <p:ph idx="1" type="subTitle"/>
          </p:nvPr>
        </p:nvSpPr>
        <p:spPr>
          <a:xfrm>
            <a:off x="5817050" y="2435925"/>
            <a:ext cx="2556300" cy="20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>
            <p:ph type="title"/>
          </p:nvPr>
        </p:nvSpPr>
        <p:spPr>
          <a:xfrm>
            <a:off x="2062800" y="2442050"/>
            <a:ext cx="5018400" cy="5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p32"/>
          <p:cNvSpPr txBox="1"/>
          <p:nvPr>
            <p:ph idx="1" type="subTitle"/>
          </p:nvPr>
        </p:nvSpPr>
        <p:spPr>
          <a:xfrm>
            <a:off x="2896500" y="3391325"/>
            <a:ext cx="33510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>
            <p:ph type="title"/>
          </p:nvPr>
        </p:nvSpPr>
        <p:spPr>
          <a:xfrm>
            <a:off x="924870" y="760375"/>
            <a:ext cx="3068700" cy="5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33"/>
          <p:cNvSpPr txBox="1"/>
          <p:nvPr>
            <p:ph idx="1" type="subTitle"/>
          </p:nvPr>
        </p:nvSpPr>
        <p:spPr>
          <a:xfrm>
            <a:off x="924875" y="1684275"/>
            <a:ext cx="3305400" cy="10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7" name="Google Shape;147;p33"/>
          <p:cNvSpPr txBox="1"/>
          <p:nvPr/>
        </p:nvSpPr>
        <p:spPr>
          <a:xfrm>
            <a:off x="924875" y="3570000"/>
            <a:ext cx="33054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 1">
  <p:cSld name="SECTION_TITLE_AND_DESCRIPTION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/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p34"/>
          <p:cNvSpPr txBox="1"/>
          <p:nvPr>
            <p:ph idx="1" type="body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list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5337175" y="1297125"/>
            <a:ext cx="2837400" cy="125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5337175" y="2593875"/>
            <a:ext cx="2837400" cy="1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929477" y="436183"/>
            <a:ext cx="27465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29" name="Google Shape;2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278924" y="414050"/>
            <a:ext cx="7626551" cy="28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4822414" y="-351911"/>
            <a:ext cx="9309797" cy="35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idx="1" type="subTitle"/>
          </p:nvPr>
        </p:nvSpPr>
        <p:spPr>
          <a:xfrm>
            <a:off x="938500" y="1769575"/>
            <a:ext cx="2871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4703375" y="909600"/>
            <a:ext cx="3468900" cy="3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938500" y="445025"/>
            <a:ext cx="32238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54C4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45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hyperlink" Target="https://youtu.be/_Lp3XcaKvvw?t=179" TargetMode="External"/><Relationship Id="rId5" Type="http://schemas.openxmlformats.org/officeDocument/2006/relationships/hyperlink" Target="http://www.youtube.com/watch?v=N_mdGBkQjJI" TargetMode="External"/><Relationship Id="rId6" Type="http://schemas.openxmlformats.org/officeDocument/2006/relationships/image" Target="../media/image3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41.png"/><Relationship Id="rId5" Type="http://schemas.openxmlformats.org/officeDocument/2006/relationships/hyperlink" Target="https://cms.cern/sites/default/files/field/image/CMS%20Ph.D.%20Thesis%20Award%20Winners%202022_0.p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/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  <a:effectLst>
            <a:outerShdw blurRad="142875" rotWithShape="0" algn="bl" dir="8760000" dist="19050">
              <a:srgbClr val="76A5AF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Angira Rastogi</a:t>
            </a:r>
            <a:endParaRPr/>
          </a:p>
        </p:txBody>
      </p:sp>
      <p:sp>
        <p:nvSpPr>
          <p:cNvPr id="159" name="Google Shape;159;p36"/>
          <p:cNvSpPr txBox="1"/>
          <p:nvPr>
            <p:ph idx="1" type="subTitle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Cyan, Edwin, Valentina, Zero, and Zoe</a:t>
            </a:r>
            <a:endParaRPr/>
          </a:p>
        </p:txBody>
      </p:sp>
      <p:sp>
        <p:nvSpPr>
          <p:cNvPr id="160" name="Google Shape;160;p36"/>
          <p:cNvSpPr txBox="1"/>
          <p:nvPr>
            <p:ph type="ctrTitle"/>
          </p:nvPr>
        </p:nvSpPr>
        <p:spPr>
          <a:xfrm>
            <a:off x="2941650" y="2624375"/>
            <a:ext cx="3260700" cy="796800"/>
          </a:xfrm>
          <a:prstGeom prst="rect">
            <a:avLst/>
          </a:prstGeom>
          <a:effectLst>
            <a:outerShdw blurRad="100013" rotWithShape="0" algn="bl" dir="8460000" dist="19050">
              <a:srgbClr val="76A5AF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latin typeface="Montserrat ExtraLight"/>
                <a:ea typeface="Montserrat ExtraLight"/>
                <a:cs typeface="Montserrat ExtraLight"/>
                <a:sym typeface="Montserrat ExtraLight"/>
              </a:rPr>
              <a:t>THE STANDARD MODEL &amp; ATLAS</a:t>
            </a:r>
            <a:endParaRPr b="0" sz="22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61" name="Google Shape;161;p36"/>
          <p:cNvCxnSpPr/>
          <p:nvPr/>
        </p:nvCxnSpPr>
        <p:spPr>
          <a:xfrm>
            <a:off x="3190500" y="2565172"/>
            <a:ext cx="2763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"/>
          <p:cNvSpPr txBox="1"/>
          <p:nvPr>
            <p:ph idx="4" type="title"/>
          </p:nvPr>
        </p:nvSpPr>
        <p:spPr>
          <a:xfrm>
            <a:off x="938500" y="445025"/>
            <a:ext cx="4629300" cy="4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Rastogi’s work at the ATLAS detector</a:t>
            </a:r>
            <a:endParaRPr/>
          </a:p>
        </p:txBody>
      </p:sp>
      <p:cxnSp>
        <p:nvCxnSpPr>
          <p:cNvPr id="236" name="Google Shape;236;p45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  <p:sp>
        <p:nvSpPr>
          <p:cNvPr id="237" name="Google Shape;237;p45"/>
          <p:cNvSpPr txBox="1"/>
          <p:nvPr/>
        </p:nvSpPr>
        <p:spPr>
          <a:xfrm>
            <a:off x="4731325" y="89700"/>
            <a:ext cx="528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45"/>
          <p:cNvSpPr txBox="1"/>
          <p:nvPr/>
        </p:nvSpPr>
        <p:spPr>
          <a:xfrm>
            <a:off x="938500" y="1350150"/>
            <a:ext cx="7308600" cy="3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ember of the ATLAS group at LBNL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Works on hardware + software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High-Luminosity Upgrade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→ Installing </a:t>
            </a: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Fiber-Optic</a:t>
            </a: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data collection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→ New software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/>
        </p:nvSpPr>
        <p:spPr>
          <a:xfrm>
            <a:off x="155825" y="177075"/>
            <a:ext cx="342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Top 12 Gravity Moments: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46"/>
          <p:cNvSpPr txBox="1"/>
          <p:nvPr/>
        </p:nvSpPr>
        <p:spPr>
          <a:xfrm>
            <a:off x="1711552" y="644775"/>
            <a:ext cx="4503600" cy="59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DF478A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CURRENT WORK</a:t>
            </a:r>
            <a:endParaRPr sz="36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5" name="Google Shape;245;p46"/>
          <p:cNvSpPr txBox="1"/>
          <p:nvPr/>
        </p:nvSpPr>
        <p:spPr>
          <a:xfrm>
            <a:off x="-1000505" y="682825"/>
            <a:ext cx="2412900" cy="9315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6360000" dist="28575">
              <a:srgbClr val="DF478A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60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6" name="Google Shape;246;p46"/>
          <p:cNvSpPr txBox="1"/>
          <p:nvPr/>
        </p:nvSpPr>
        <p:spPr>
          <a:xfrm>
            <a:off x="1711551" y="1187675"/>
            <a:ext cx="3858600" cy="46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F478A"/>
                </a:solidFill>
                <a:latin typeface="Montserrat"/>
                <a:ea typeface="Montserrat"/>
                <a:cs typeface="Montserrat"/>
                <a:sym typeface="Montserrat"/>
              </a:rPr>
              <a:t>Using Software &amp; Hardware to Resolve Gaps in Standard Model of Physics</a:t>
            </a:r>
            <a:endParaRPr>
              <a:solidFill>
                <a:srgbClr val="DF47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7" name="Google Shape;247;p46"/>
          <p:cNvCxnSpPr/>
          <p:nvPr/>
        </p:nvCxnSpPr>
        <p:spPr>
          <a:xfrm>
            <a:off x="1561975" y="648622"/>
            <a:ext cx="0" cy="999900"/>
          </a:xfrm>
          <a:prstGeom prst="straightConnector1">
            <a:avLst/>
          </a:prstGeom>
          <a:noFill/>
          <a:ln cap="flat" cmpd="sng" w="9525">
            <a:solidFill>
              <a:srgbClr val="DF478A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 txBox="1"/>
          <p:nvPr>
            <p:ph idx="6" type="title"/>
          </p:nvPr>
        </p:nvSpPr>
        <p:spPr>
          <a:xfrm>
            <a:off x="1076207" y="906275"/>
            <a:ext cx="3147300" cy="8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253" name="Google Shape;253;p47"/>
          <p:cNvSpPr txBox="1"/>
          <p:nvPr>
            <p:ph idx="4" type="title"/>
          </p:nvPr>
        </p:nvSpPr>
        <p:spPr>
          <a:xfrm>
            <a:off x="1076202" y="1901022"/>
            <a:ext cx="3147300" cy="64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vs. C++</a:t>
            </a:r>
            <a:endParaRPr/>
          </a:p>
        </p:txBody>
      </p:sp>
      <p:sp>
        <p:nvSpPr>
          <p:cNvPr id="254" name="Google Shape;254;p47"/>
          <p:cNvSpPr txBox="1"/>
          <p:nvPr>
            <p:ph idx="5" type="subTitle"/>
          </p:nvPr>
        </p:nvSpPr>
        <p:spPr>
          <a:xfrm>
            <a:off x="1076202" y="2546632"/>
            <a:ext cx="3147300" cy="14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C++ makes up the source code, but requires compiling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is used more in day-to-day analysis</a:t>
            </a:r>
            <a:endParaRPr/>
          </a:p>
        </p:txBody>
      </p:sp>
      <p:cxnSp>
        <p:nvCxnSpPr>
          <p:cNvPr id="255" name="Google Shape;255;p47"/>
          <p:cNvCxnSpPr/>
          <p:nvPr/>
        </p:nvCxnSpPr>
        <p:spPr>
          <a:xfrm>
            <a:off x="2347458" y="1819294"/>
            <a:ext cx="604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  <p:sp>
        <p:nvSpPr>
          <p:cNvPr id="256" name="Google Shape;256;p47"/>
          <p:cNvSpPr txBox="1"/>
          <p:nvPr>
            <p:ph type="title"/>
          </p:nvPr>
        </p:nvSpPr>
        <p:spPr>
          <a:xfrm>
            <a:off x="5042475" y="1856894"/>
            <a:ext cx="3147300" cy="61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Constant Improvement</a:t>
            </a:r>
            <a:endParaRPr/>
          </a:p>
        </p:txBody>
      </p:sp>
      <p:sp>
        <p:nvSpPr>
          <p:cNvPr id="257" name="Google Shape;257;p47"/>
          <p:cNvSpPr txBox="1"/>
          <p:nvPr>
            <p:ph idx="7" type="title"/>
          </p:nvPr>
        </p:nvSpPr>
        <p:spPr>
          <a:xfrm>
            <a:off x="5042480" y="906275"/>
            <a:ext cx="3147300" cy="8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  <p:cxnSp>
        <p:nvCxnSpPr>
          <p:cNvPr id="258" name="Google Shape;258;p47"/>
          <p:cNvCxnSpPr/>
          <p:nvPr/>
        </p:nvCxnSpPr>
        <p:spPr>
          <a:xfrm>
            <a:off x="6313792" y="1778791"/>
            <a:ext cx="604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  <p:sp>
        <p:nvSpPr>
          <p:cNvPr id="259" name="Google Shape;259;p47"/>
          <p:cNvSpPr txBox="1"/>
          <p:nvPr>
            <p:ph idx="5" type="subTitle"/>
          </p:nvPr>
        </p:nvSpPr>
        <p:spPr>
          <a:xfrm>
            <a:off x="5042552" y="2610132"/>
            <a:ext cx="3147300" cy="14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 collision energy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Built new pixel modules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/>
          <p:nvPr>
            <p:ph idx="4294967295" type="body"/>
          </p:nvPr>
        </p:nvSpPr>
        <p:spPr>
          <a:xfrm>
            <a:off x="1317950" y="1438725"/>
            <a:ext cx="3468900" cy="3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Currently we read electrical signals with wires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Heat up / noises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Energy losses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Interferences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This cannot be sustained in phase 2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Angira’s focus is in the software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5" name="Google Shape;265;p48"/>
          <p:cNvSpPr txBox="1"/>
          <p:nvPr>
            <p:ph idx="6" type="title"/>
          </p:nvPr>
        </p:nvSpPr>
        <p:spPr>
          <a:xfrm>
            <a:off x="1317950" y="593200"/>
            <a:ext cx="2894400" cy="9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Preparing for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LHC Phase 2</a:t>
            </a:r>
            <a:endParaRPr sz="2800"/>
          </a:p>
        </p:txBody>
      </p:sp>
      <p:cxnSp>
        <p:nvCxnSpPr>
          <p:cNvPr id="266" name="Google Shape;266;p48"/>
          <p:cNvCxnSpPr/>
          <p:nvPr/>
        </p:nvCxnSpPr>
        <p:spPr>
          <a:xfrm>
            <a:off x="1383650" y="483772"/>
            <a:ext cx="2763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  <p:cxnSp>
        <p:nvCxnSpPr>
          <p:cNvPr id="267" name="Google Shape;267;p48"/>
          <p:cNvCxnSpPr/>
          <p:nvPr/>
        </p:nvCxnSpPr>
        <p:spPr>
          <a:xfrm>
            <a:off x="5203125" y="1735122"/>
            <a:ext cx="2763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  <p:sp>
        <p:nvSpPr>
          <p:cNvPr id="268" name="Google Shape;268;p48"/>
          <p:cNvSpPr txBox="1"/>
          <p:nvPr>
            <p:ph idx="6" type="title"/>
          </p:nvPr>
        </p:nvSpPr>
        <p:spPr>
          <a:xfrm>
            <a:off x="4975550" y="1844550"/>
            <a:ext cx="3156000" cy="9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Photon-Photon Collisions</a:t>
            </a:r>
            <a:endParaRPr sz="2800"/>
          </a:p>
        </p:txBody>
      </p:sp>
      <p:sp>
        <p:nvSpPr>
          <p:cNvPr id="269" name="Google Shape;269;p48"/>
          <p:cNvSpPr txBox="1"/>
          <p:nvPr>
            <p:ph idx="4294967295" type="body"/>
          </p:nvPr>
        </p:nvSpPr>
        <p:spPr>
          <a:xfrm>
            <a:off x="4975550" y="2489550"/>
            <a:ext cx="3468900" cy="20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Allows us to explore beyond the Standard Model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9"/>
          <p:cNvSpPr/>
          <p:nvPr/>
        </p:nvSpPr>
        <p:spPr>
          <a:xfrm>
            <a:off x="-158750" y="-150"/>
            <a:ext cx="93027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49"/>
          <p:cNvPicPr preferRelativeResize="0"/>
          <p:nvPr/>
        </p:nvPicPr>
        <p:blipFill rotWithShape="1">
          <a:blip r:embed="rId4">
            <a:alphaModFix amt="80000"/>
          </a:blip>
          <a:srcRect b="14953" l="0" r="0" t="6051"/>
          <a:stretch/>
        </p:blipFill>
        <p:spPr>
          <a:xfrm>
            <a:off x="-158775" y="0"/>
            <a:ext cx="93027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9"/>
          <p:cNvSpPr txBox="1"/>
          <p:nvPr>
            <p:ph type="ctrTitle"/>
          </p:nvPr>
        </p:nvSpPr>
        <p:spPr>
          <a:xfrm>
            <a:off x="4914650" y="1706200"/>
            <a:ext cx="3657300" cy="1985100"/>
          </a:xfrm>
          <a:prstGeom prst="rect">
            <a:avLst/>
          </a:prstGeom>
          <a:effectLst>
            <a:outerShdw blurRad="100013" rotWithShape="0" algn="bl" dir="5400000" dist="19050">
              <a:schemeClr val="dk2">
                <a:alpha val="88000"/>
              </a:scheme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277" name="Google Shape;27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673098">
            <a:off x="-1755822" y="409741"/>
            <a:ext cx="5961106" cy="1754452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6000000" dist="114300">
              <a:srgbClr val="000000">
                <a:alpha val="40000"/>
              </a:srgbClr>
            </a:outerShdw>
          </a:effectLst>
        </p:spPr>
      </p:pic>
      <p:pic>
        <p:nvPicPr>
          <p:cNvPr id="278" name="Google Shape;278;p49"/>
          <p:cNvPicPr preferRelativeResize="0"/>
          <p:nvPr/>
        </p:nvPicPr>
        <p:blipFill rotWithShape="1">
          <a:blip r:embed="rId6">
            <a:alphaModFix/>
          </a:blip>
          <a:srcRect b="0" l="0" r="26188" t="0"/>
          <a:stretch/>
        </p:blipFill>
        <p:spPr>
          <a:xfrm rot="-6255275">
            <a:off x="-286362" y="3551707"/>
            <a:ext cx="4577179" cy="2344808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6000000" dist="114300">
              <a:srgbClr val="000000">
                <a:alpha val="40000"/>
              </a:srgbClr>
            </a:outerShdw>
          </a:effectLst>
        </p:spPr>
      </p:pic>
      <p:sp>
        <p:nvSpPr>
          <p:cNvPr id="279" name="Google Shape;279;p49"/>
          <p:cNvSpPr txBox="1"/>
          <p:nvPr/>
        </p:nvSpPr>
        <p:spPr>
          <a:xfrm>
            <a:off x="5846225" y="3608425"/>
            <a:ext cx="29007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Any questions?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/>
          <p:nvPr>
            <p:ph type="title"/>
          </p:nvPr>
        </p:nvSpPr>
        <p:spPr>
          <a:xfrm>
            <a:off x="3762670" y="3330150"/>
            <a:ext cx="3068700" cy="5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</a:t>
            </a:r>
            <a:endParaRPr/>
          </a:p>
        </p:txBody>
      </p:sp>
      <p:sp>
        <p:nvSpPr>
          <p:cNvPr id="167" name="Google Shape;167;p37"/>
          <p:cNvSpPr txBox="1"/>
          <p:nvPr>
            <p:ph idx="2" type="title"/>
          </p:nvPr>
        </p:nvSpPr>
        <p:spPr>
          <a:xfrm>
            <a:off x="1048270" y="3287500"/>
            <a:ext cx="2412900" cy="9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8" name="Google Shape;168;p37"/>
          <p:cNvSpPr txBox="1"/>
          <p:nvPr>
            <p:ph idx="1" type="subTitle"/>
          </p:nvPr>
        </p:nvSpPr>
        <p:spPr>
          <a:xfrm>
            <a:off x="3762670" y="3873050"/>
            <a:ext cx="30687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Life / Education</a:t>
            </a:r>
            <a:endParaRPr/>
          </a:p>
        </p:txBody>
      </p:sp>
      <p:cxnSp>
        <p:nvCxnSpPr>
          <p:cNvPr id="169" name="Google Shape;169;p37"/>
          <p:cNvCxnSpPr/>
          <p:nvPr/>
        </p:nvCxnSpPr>
        <p:spPr>
          <a:xfrm>
            <a:off x="3610750" y="3253297"/>
            <a:ext cx="0" cy="999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/>
          <p:nvPr>
            <p:ph idx="4"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Life / Education</a:t>
            </a:r>
            <a:endParaRPr/>
          </a:p>
        </p:txBody>
      </p:sp>
      <p:cxnSp>
        <p:nvCxnSpPr>
          <p:cNvPr id="175" name="Google Shape;175;p38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  <p:sp>
        <p:nvSpPr>
          <p:cNvPr id="176" name="Google Shape;176;p38"/>
          <p:cNvSpPr txBox="1"/>
          <p:nvPr/>
        </p:nvSpPr>
        <p:spPr>
          <a:xfrm>
            <a:off x="938500" y="1121550"/>
            <a:ext cx="4226400" cy="3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 a kid, always fansicanted with the universe, originally interested in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astronomy and astrophysics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Had all education in India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Undergraduate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Delhi University where she was introduced to particle physics and nuclear physics in final year of undergraduate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Integrated masters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at Indian Institute of Science Education and Research (IISER) in Pune, India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Joined Lawrence 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Berkeley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National Lab last year in May for her </a:t>
            </a: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postdoc </a:t>
            </a: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 CMS experiment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6950" y="1507263"/>
            <a:ext cx="1492950" cy="145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8150" y="1696600"/>
            <a:ext cx="1589450" cy="132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9550" y="3164275"/>
            <a:ext cx="1924027" cy="14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9"/>
          <p:cNvSpPr txBox="1"/>
          <p:nvPr/>
        </p:nvSpPr>
        <p:spPr>
          <a:xfrm>
            <a:off x="155825" y="177075"/>
            <a:ext cx="342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Top 10 Gravity Moments: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9"/>
          <p:cNvSpPr txBox="1"/>
          <p:nvPr/>
        </p:nvSpPr>
        <p:spPr>
          <a:xfrm>
            <a:off x="1693120" y="639425"/>
            <a:ext cx="3068700" cy="59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DF478A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PHD WORK</a:t>
            </a:r>
            <a:endParaRPr sz="36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6" name="Google Shape;186;p39"/>
          <p:cNvSpPr txBox="1"/>
          <p:nvPr/>
        </p:nvSpPr>
        <p:spPr>
          <a:xfrm>
            <a:off x="-1021280" y="672975"/>
            <a:ext cx="2412900" cy="9315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6360000" dist="28575">
              <a:srgbClr val="DF478A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60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7" name="Google Shape;187;p39"/>
          <p:cNvSpPr txBox="1"/>
          <p:nvPr/>
        </p:nvSpPr>
        <p:spPr>
          <a:xfrm>
            <a:off x="1693126" y="1182325"/>
            <a:ext cx="3858600" cy="46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F478A"/>
                </a:solidFill>
                <a:latin typeface="Montserrat"/>
                <a:ea typeface="Montserrat"/>
                <a:cs typeface="Montserrat"/>
                <a:sym typeface="Montserrat"/>
              </a:rPr>
              <a:t>Analysing Alternative Theories to The Standard Model of Physics</a:t>
            </a:r>
            <a:endParaRPr>
              <a:solidFill>
                <a:srgbClr val="DF47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8" name="Google Shape;188;p39"/>
          <p:cNvCxnSpPr/>
          <p:nvPr/>
        </p:nvCxnSpPr>
        <p:spPr>
          <a:xfrm>
            <a:off x="1541200" y="638772"/>
            <a:ext cx="0" cy="999900"/>
          </a:xfrm>
          <a:prstGeom prst="straightConnector1">
            <a:avLst/>
          </a:prstGeom>
          <a:noFill/>
          <a:ln cap="flat" cmpd="sng" w="9525">
            <a:solidFill>
              <a:srgbClr val="DF478A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/>
          <p:nvPr>
            <p:ph idx="4"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PhD Work</a:t>
            </a:r>
            <a:endParaRPr/>
          </a:p>
        </p:txBody>
      </p:sp>
      <p:cxnSp>
        <p:nvCxnSpPr>
          <p:cNvPr id="194" name="Google Shape;194;p40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  <p:sp>
        <p:nvSpPr>
          <p:cNvPr id="195" name="Google Shape;195;p40"/>
          <p:cNvSpPr txBox="1"/>
          <p:nvPr/>
        </p:nvSpPr>
        <p:spPr>
          <a:xfrm>
            <a:off x="366700" y="1089875"/>
            <a:ext cx="4862400" cy="3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Chose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particle physics 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 PhD program because she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liked computer programing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Worked primarily on the CMS for PhD experiments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Worked mainly to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search for beyond the Standard Model (BSM) phenomena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Neutrino oscillations and their non-zero masses?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Muon anomalous magnetic dipole moment?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Dark matter candidate?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Matter-antimatter asymmetry?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Mass hierarchy among the three generations?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Why only three generations of matter particles?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100" y="1386413"/>
            <a:ext cx="3653325" cy="266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/>
          <p:nvPr>
            <p:ph idx="4" type="title"/>
          </p:nvPr>
        </p:nvSpPr>
        <p:spPr>
          <a:xfrm>
            <a:off x="938500" y="445025"/>
            <a:ext cx="68004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PhD Thesis: </a:t>
            </a:r>
            <a:r>
              <a:rPr i="1" lang="en"/>
              <a:t>“Inclusive nonresonant multilepton probes of new phenomena”</a:t>
            </a:r>
            <a:endParaRPr i="1"/>
          </a:p>
        </p:txBody>
      </p:sp>
      <p:cxnSp>
        <p:nvCxnSpPr>
          <p:cNvPr id="202" name="Google Shape;202;p41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  <p:sp>
        <p:nvSpPr>
          <p:cNvPr id="203" name="Google Shape;203;p41"/>
          <p:cNvSpPr txBox="1"/>
          <p:nvPr/>
        </p:nvSpPr>
        <p:spPr>
          <a:xfrm>
            <a:off x="938500" y="1386425"/>
            <a:ext cx="47850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Third Generation Vector-Like Leptons (VLL)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May account for the mass hierarchy between the different generations of matter particles in the SM and provide a dark matter candidate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Type-III Seesaw Mechanism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Attempts to answer the origin and smallness of the neutrino masses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Rastogi’s “seesaw metaphor”: </a:t>
            </a: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https://youtu.be/_Lp3XcaKvvw?t=179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Third Generation Leptoquarks 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Meant to explain observed b-anomalies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41" title="Rastogi BSM Theorie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4000" y="17145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2"/>
          <p:cNvSpPr txBox="1"/>
          <p:nvPr>
            <p:ph idx="4" type="title"/>
          </p:nvPr>
        </p:nvSpPr>
        <p:spPr>
          <a:xfrm>
            <a:off x="938500" y="445025"/>
            <a:ext cx="45720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PhD Work - Conclusion from Experiment</a:t>
            </a:r>
            <a:endParaRPr/>
          </a:p>
        </p:txBody>
      </p:sp>
      <p:cxnSp>
        <p:nvCxnSpPr>
          <p:cNvPr id="210" name="Google Shape;210;p42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  <p:sp>
        <p:nvSpPr>
          <p:cNvPr id="211" name="Google Shape;211;p42"/>
          <p:cNvSpPr txBox="1"/>
          <p:nvPr/>
        </p:nvSpPr>
        <p:spPr>
          <a:xfrm>
            <a:off x="938500" y="1483775"/>
            <a:ext cx="3768900" cy="3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Did not find new particles 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explain holes in Standard Model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Concluded that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with current possible energies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the CMS was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ot sensitive to new particles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perhaps with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higher energy it would be possible to detect new particle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Result from PhD work: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Was awarded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CMS PhD Best Thesis Award of the year in 2022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42"/>
          <p:cNvPicPr preferRelativeResize="0"/>
          <p:nvPr/>
        </p:nvPicPr>
        <p:blipFill rotWithShape="1">
          <a:blip r:embed="rId4">
            <a:alphaModFix/>
          </a:blip>
          <a:srcRect b="0" l="3935" r="4748" t="0"/>
          <a:stretch/>
        </p:blipFill>
        <p:spPr>
          <a:xfrm>
            <a:off x="4707450" y="1580225"/>
            <a:ext cx="4064100" cy="250425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2"/>
          <p:cNvSpPr txBox="1"/>
          <p:nvPr/>
        </p:nvSpPr>
        <p:spPr>
          <a:xfrm>
            <a:off x="320100" y="4662875"/>
            <a:ext cx="85038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https://cms.cern/sites/default/files/field/image/CMS%20Ph.D.%20Thesis%20Award%20Winners%202022_0.png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42"/>
          <p:cNvSpPr/>
          <p:nvPr/>
        </p:nvSpPr>
        <p:spPr>
          <a:xfrm flipH="1" rot="5400000">
            <a:off x="4912750" y="3675100"/>
            <a:ext cx="319500" cy="876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/>
          <p:nvPr/>
        </p:nvSpPr>
        <p:spPr>
          <a:xfrm>
            <a:off x="155825" y="177075"/>
            <a:ext cx="342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Top 9 Gravity Moments: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43"/>
          <p:cNvSpPr txBox="1"/>
          <p:nvPr/>
        </p:nvSpPr>
        <p:spPr>
          <a:xfrm>
            <a:off x="1713895" y="725475"/>
            <a:ext cx="3068700" cy="59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DF478A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ATLAS</a:t>
            </a:r>
            <a:endParaRPr sz="36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1" name="Google Shape;221;p43"/>
          <p:cNvSpPr txBox="1"/>
          <p:nvPr/>
        </p:nvSpPr>
        <p:spPr>
          <a:xfrm>
            <a:off x="-1000505" y="682825"/>
            <a:ext cx="2412900" cy="9315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6360000" dist="28575">
              <a:srgbClr val="DF478A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60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2" name="Google Shape;222;p43"/>
          <p:cNvSpPr txBox="1"/>
          <p:nvPr/>
        </p:nvSpPr>
        <p:spPr>
          <a:xfrm>
            <a:off x="1713901" y="1268375"/>
            <a:ext cx="3858600" cy="46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F478A"/>
                </a:solidFill>
                <a:latin typeface="Montserrat"/>
                <a:ea typeface="Montserrat"/>
                <a:cs typeface="Montserrat"/>
                <a:sym typeface="Montserrat"/>
              </a:rPr>
              <a:t>Current Work at CERN on ATLAS</a:t>
            </a:r>
            <a:endParaRPr>
              <a:solidFill>
                <a:srgbClr val="DF47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3" name="Google Shape;223;p43"/>
          <p:cNvCxnSpPr/>
          <p:nvPr/>
        </p:nvCxnSpPr>
        <p:spPr>
          <a:xfrm>
            <a:off x="1561975" y="648622"/>
            <a:ext cx="0" cy="999900"/>
          </a:xfrm>
          <a:prstGeom prst="straightConnector1">
            <a:avLst/>
          </a:prstGeom>
          <a:noFill/>
          <a:ln cap="flat" cmpd="sng" w="9525">
            <a:solidFill>
              <a:srgbClr val="DF478A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cxnSp>
      <p:sp>
        <p:nvSpPr>
          <p:cNvPr id="229" name="Google Shape;229;p44"/>
          <p:cNvSpPr txBox="1"/>
          <p:nvPr>
            <p:ph idx="4" type="title"/>
          </p:nvPr>
        </p:nvSpPr>
        <p:spPr>
          <a:xfrm>
            <a:off x="938500" y="445025"/>
            <a:ext cx="52617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hings about ATLAS that haven’t been covered (mostly)</a:t>
            </a:r>
            <a:endParaRPr/>
          </a:p>
        </p:txBody>
      </p:sp>
      <p:sp>
        <p:nvSpPr>
          <p:cNvPr id="230" name="Google Shape;230;p44"/>
          <p:cNvSpPr txBox="1"/>
          <p:nvPr/>
        </p:nvSpPr>
        <p:spPr>
          <a:xfrm>
            <a:off x="938500" y="1350150"/>
            <a:ext cx="7308600" cy="3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One of 2 large multipurpose detectors at the LHC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However, </a:t>
            </a: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ATLAS has a </a:t>
            </a: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transition radiation tracker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 ATLAS Employs silicon trackers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■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Allows very fine-grain recording of 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Quark-Gluon plasma collisions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uturistic Background by Slidesgo">
  <a:themeElements>
    <a:clrScheme name="Simple Light">
      <a:dk1>
        <a:srgbClr val="254C43"/>
      </a:dk1>
      <a:lt1>
        <a:srgbClr val="FFFFFF"/>
      </a:lt1>
      <a:dk2>
        <a:srgbClr val="FF9793"/>
      </a:dk2>
      <a:lt2>
        <a:srgbClr val="B73E73"/>
      </a:lt2>
      <a:accent1>
        <a:srgbClr val="DF478A"/>
      </a:accent1>
      <a:accent2>
        <a:srgbClr val="FF6C67"/>
      </a:accent2>
      <a:accent3>
        <a:srgbClr val="DDA6BE"/>
      </a:accent3>
      <a:accent4>
        <a:srgbClr val="DF478A"/>
      </a:accent4>
      <a:accent5>
        <a:srgbClr val="D6332E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