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From </a:t>
            </a:r>
            <a:r>
              <a:rPr lang="en"/>
              <a:t>serbia</a:t>
            </a:r>
            <a:r>
              <a:rPr lang="en"/>
              <a:t> and always loved math and science - </a:t>
            </a:r>
            <a:r>
              <a:rPr lang="en"/>
              <a:t>Recipient</a:t>
            </a:r>
            <a:r>
              <a:rPr lang="en"/>
              <a:t> of an Owen Chamberlain Postdoctoral Fellowship in Experimental particle Physics &amp; Cosmology (Five years) 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Grad school in serbia: member of atlas collaboration at cern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Phd thesis @ cern: measuring the w boson </a:t>
            </a:r>
            <a:r>
              <a:rPr lang="en">
                <a:solidFill>
                  <a:schemeClr val="dk1"/>
                </a:solidFill>
              </a:rPr>
              <a:t>through the atlas experiment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Starting in 2017 working with LBNL for her postdoc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5511517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55511517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0a7a4e76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0a7a4e76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5f58a9f06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5f58a9f06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 of the world’s largest and most respected cnetres for scientific research. CERN borders two countries, France and Switzerland.   This will crank up the performance of the LHC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580d643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580d643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2875"/>
            <a:ext cx="85206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Aleksandra Dimitrievska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0196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and measuring the W boson at ATLAS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050" y="1725925"/>
            <a:ext cx="4793900" cy="317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0617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3100" y="328095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matter from light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529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The basic laws of physics involved is Einstein’s famous equation </a:t>
            </a:r>
            <a:r>
              <a:rPr b="1" lang="en" sz="1200">
                <a:solidFill>
                  <a:schemeClr val="dk1"/>
                </a:solidFill>
              </a:rPr>
              <a:t>E = mc^2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Energy and mass (matter) are interchangeable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Particle accelerator: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Protons pass by close to each other, creating a large electromagnetic field and scatter off photons (light carrying particles)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Photons </a:t>
            </a:r>
            <a:r>
              <a:rPr lang="en" sz="1200">
                <a:solidFill>
                  <a:schemeClr val="dk1"/>
                </a:solidFill>
              </a:rPr>
              <a:t>collid</a:t>
            </a:r>
            <a:r>
              <a:rPr lang="en" sz="1200">
                <a:solidFill>
                  <a:schemeClr val="dk1"/>
                </a:solidFill>
              </a:rPr>
              <a:t>e</a:t>
            </a:r>
            <a:r>
              <a:rPr lang="en" sz="1200">
                <a:solidFill>
                  <a:schemeClr val="dk1"/>
                </a:solidFill>
              </a:rPr>
              <a:t> to create w bosons (photons interacted and created matter)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Out of billions of events, approximately 150 times was light created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397" y="1247413"/>
            <a:ext cx="3279524" cy="26486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5762625" y="4003475"/>
            <a:ext cx="312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https://atlas.cern/updates/briefing/observation-w-pair-from-light</a:t>
            </a:r>
            <a:endParaRPr sz="800"/>
          </a:p>
        </p:txBody>
      </p:sp>
      <p:cxnSp>
        <p:nvCxnSpPr>
          <p:cNvPr id="67" name="Google Shape;67;p14"/>
          <p:cNvCxnSpPr/>
          <p:nvPr/>
        </p:nvCxnSpPr>
        <p:spPr>
          <a:xfrm flipH="1" rot="10800000">
            <a:off x="6082825" y="1048825"/>
            <a:ext cx="237000" cy="30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" name="Google Shape;68;p14"/>
          <p:cNvCxnSpPr/>
          <p:nvPr/>
        </p:nvCxnSpPr>
        <p:spPr>
          <a:xfrm flipH="1">
            <a:off x="6338050" y="2225200"/>
            <a:ext cx="219000" cy="17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" name="Google Shape;69;p14"/>
          <p:cNvCxnSpPr/>
          <p:nvPr/>
        </p:nvCxnSpPr>
        <p:spPr>
          <a:xfrm flipH="1">
            <a:off x="8408350" y="2216075"/>
            <a:ext cx="91200" cy="29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" name="Google Shape;70;p14"/>
          <p:cNvSpPr txBox="1"/>
          <p:nvPr/>
        </p:nvSpPr>
        <p:spPr>
          <a:xfrm>
            <a:off x="6319825" y="786025"/>
            <a:ext cx="875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proton</a:t>
            </a:r>
            <a:endParaRPr b="1" sz="1100"/>
          </a:p>
        </p:txBody>
      </p:sp>
      <p:sp>
        <p:nvSpPr>
          <p:cNvPr id="71" name="Google Shape;71;p14"/>
          <p:cNvSpPr txBox="1"/>
          <p:nvPr/>
        </p:nvSpPr>
        <p:spPr>
          <a:xfrm>
            <a:off x="5873075" y="2444075"/>
            <a:ext cx="811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photon</a:t>
            </a:r>
            <a:endParaRPr b="1" sz="1100"/>
          </a:p>
        </p:txBody>
      </p:sp>
      <p:sp>
        <p:nvSpPr>
          <p:cNvPr id="72" name="Google Shape;72;p14"/>
          <p:cNvSpPr txBox="1"/>
          <p:nvPr/>
        </p:nvSpPr>
        <p:spPr>
          <a:xfrm>
            <a:off x="8040600" y="2507900"/>
            <a:ext cx="110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w</a:t>
            </a:r>
            <a:r>
              <a:rPr b="1" lang="en" sz="1100"/>
              <a:t> boson</a:t>
            </a:r>
            <a:endParaRPr b="1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Expanding the Standard Model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152475"/>
            <a:ext cx="465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Four fundamental forces: </a:t>
            </a:r>
            <a:endParaRPr sz="1200">
              <a:solidFill>
                <a:schemeClr val="dk1"/>
              </a:solidFill>
            </a:endParaRPr>
          </a:p>
          <a:p>
            <a:pPr indent="-2984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Strong force</a:t>
            </a:r>
            <a:endParaRPr sz="1100">
              <a:solidFill>
                <a:schemeClr val="dk1"/>
              </a:solidFill>
            </a:endParaRPr>
          </a:p>
          <a:p>
            <a:pPr indent="-2984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Weak force</a:t>
            </a:r>
            <a:endParaRPr sz="1100">
              <a:solidFill>
                <a:schemeClr val="dk1"/>
              </a:solidFill>
            </a:endParaRPr>
          </a:p>
          <a:p>
            <a:pPr indent="-2984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Electromagnetism</a:t>
            </a:r>
            <a:endParaRPr sz="1100">
              <a:solidFill>
                <a:schemeClr val="dk1"/>
              </a:solidFill>
            </a:endParaRPr>
          </a:p>
          <a:p>
            <a:pPr indent="-2984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Gravity 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ATLAS was the experimental proof of </a:t>
            </a:r>
            <a:r>
              <a:rPr b="1" lang="en" sz="1100">
                <a:solidFill>
                  <a:schemeClr val="dk1"/>
                </a:solidFill>
              </a:rPr>
              <a:t>unification of forces </a:t>
            </a:r>
            <a:r>
              <a:rPr lang="en" sz="1100">
                <a:solidFill>
                  <a:schemeClr val="dk1"/>
                </a:solidFill>
              </a:rPr>
              <a:t>(electromagnetic force and weak force)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Antiproton</a:t>
            </a:r>
            <a:r>
              <a:rPr lang="en" sz="1100">
                <a:solidFill>
                  <a:schemeClr val="dk1"/>
                </a:solidFill>
              </a:rPr>
              <a:t>: antiparticle of proton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Waves aren’t matter (have no mass) but we can create matter out of waves</a:t>
            </a:r>
            <a:endParaRPr sz="1100"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Creating a W boson out of 2 photons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3075" y="692512"/>
            <a:ext cx="3930424" cy="375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256875" y="472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Atlas -  LHC - CERN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55900" y="2038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Largest general purpose particle detector experiment  at the LHC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Designed to record high-energy particle collisions  by detecting the interaction 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Between it and other </a:t>
            </a:r>
            <a:r>
              <a:rPr lang="en" sz="1500"/>
              <a:t>materials at discrete points. 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t/>
            </a:r>
            <a:endParaRPr sz="1500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3454" y="2658175"/>
            <a:ext cx="3777248" cy="244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8200" y="3284025"/>
            <a:ext cx="2950850" cy="17620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271025" y="1166350"/>
            <a:ext cx="436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CERN-  Prototype chips for a planned upgrade. Testing 2-centimeter-by-1 prototype computer chips  for the planned High luminosity LHC at CERN  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Researching the mass of the W boson and creating matter from light using principles like E = mc^2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Shared some resources and opportunities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Program called International Masterclasses for high school students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Held worldwide in 60 countries for one day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Work on particle physics with data from CERN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https://physicsmasterclasses.org/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Simulations at CERN on the ATLAS detector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https://tracer.web.cern.ch/tracer/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5100" y="295325"/>
            <a:ext cx="2791372" cy="145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 b="0" l="0" r="3325" t="0"/>
          <a:stretch/>
        </p:blipFill>
        <p:spPr>
          <a:xfrm>
            <a:off x="4965102" y="1844282"/>
            <a:ext cx="2791372" cy="145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5099" y="3393234"/>
            <a:ext cx="2791375" cy="1454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