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6"/>
  </p:notesMasterIdLst>
  <p:sldIdLst>
    <p:sldId id="256" r:id="rId2"/>
    <p:sldId id="278" r:id="rId3"/>
    <p:sldId id="279" r:id="rId4"/>
    <p:sldId id="280" r:id="rId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84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Hl83AvqV630oe1vquxdDNtYTj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79"/>
    <p:restoredTop sz="94648"/>
  </p:normalViewPr>
  <p:slideViewPr>
    <p:cSldViewPr snapToGrid="0">
      <p:cViewPr varScale="1">
        <p:scale>
          <a:sx n="75" d="100"/>
          <a:sy n="75" d="100"/>
        </p:scale>
        <p:origin x="176" y="1176"/>
      </p:cViewPr>
      <p:guideLst>
        <p:guide orient="horz" pos="2784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38" Type="http://customschemas.google.com/relationships/presentationmetadata" Target="metadata"/><Relationship Id="rId2" Type="http://schemas.openxmlformats.org/officeDocument/2006/relationships/slide" Target="slides/slide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3193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295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-1" y="-20638"/>
            <a:ext cx="9166225" cy="1142999"/>
          </a:xfrm>
          <a:prstGeom prst="rect">
            <a:avLst/>
          </a:prstGeom>
          <a:solidFill>
            <a:srgbClr val="2D6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170863" y="6356350"/>
            <a:ext cx="515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3"/>
          <p:cNvSpPr txBox="1">
            <a:spLocks noGrp="1"/>
          </p:cNvSpPr>
          <p:nvPr>
            <p:ph type="title"/>
          </p:nvPr>
        </p:nvSpPr>
        <p:spPr>
          <a:xfrm>
            <a:off x="-1" y="-20638"/>
            <a:ext cx="9166225" cy="1142999"/>
          </a:xfrm>
          <a:prstGeom prst="rect">
            <a:avLst/>
          </a:prstGeom>
          <a:solidFill>
            <a:srgbClr val="2D6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body" idx="1"/>
          </p:nvPr>
        </p:nvSpPr>
        <p:spPr>
          <a:xfrm>
            <a:off x="455613" y="141684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" name="Google Shape;97;p33" descr="LBL_logo_notext_rev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3754" y="254492"/>
            <a:ext cx="962291" cy="67684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3"/>
          <p:cNvSpPr txBox="1">
            <a:spLocks noGrp="1"/>
          </p:cNvSpPr>
          <p:nvPr>
            <p:ph type="sldNum" idx="12"/>
          </p:nvPr>
        </p:nvSpPr>
        <p:spPr>
          <a:xfrm>
            <a:off x="8170863" y="6356350"/>
            <a:ext cx="515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4"/>
          <p:cNvSpPr txBox="1">
            <a:spLocks noGrp="1"/>
          </p:cNvSpPr>
          <p:nvPr>
            <p:ph type="title"/>
          </p:nvPr>
        </p:nvSpPr>
        <p:spPr>
          <a:xfrm>
            <a:off x="-1" y="-20638"/>
            <a:ext cx="9166225" cy="1142999"/>
          </a:xfrm>
          <a:prstGeom prst="rect">
            <a:avLst/>
          </a:prstGeom>
          <a:solidFill>
            <a:srgbClr val="2D6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4"/>
          <p:cNvSpPr txBox="1">
            <a:spLocks noGrp="1"/>
          </p:cNvSpPr>
          <p:nvPr>
            <p:ph type="sldNum" idx="12"/>
          </p:nvPr>
        </p:nvSpPr>
        <p:spPr>
          <a:xfrm>
            <a:off x="8170863" y="6356350"/>
            <a:ext cx="515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34" descr="LBL_logo_notext_rev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3754" y="254492"/>
            <a:ext cx="962291" cy="676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lab of future">
  <p:cSld name="3_lab of futur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50" y="6430963"/>
            <a:ext cx="534988" cy="38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338" y="6426200"/>
            <a:ext cx="1600200" cy="422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35"/>
          <p:cNvCxnSpPr/>
          <p:nvPr/>
        </p:nvCxnSpPr>
        <p:spPr>
          <a:xfrm>
            <a:off x="2571750" y="6448425"/>
            <a:ext cx="0" cy="366713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35"/>
          <p:cNvSpPr/>
          <p:nvPr/>
        </p:nvSpPr>
        <p:spPr>
          <a:xfrm>
            <a:off x="2595563" y="6389688"/>
            <a:ext cx="78105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Office of</a:t>
            </a:r>
            <a:b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/>
          </a:p>
        </p:txBody>
      </p:sp>
      <p:sp>
        <p:nvSpPr>
          <p:cNvPr id="108" name="Google Shape;108;p35"/>
          <p:cNvSpPr/>
          <p:nvPr/>
        </p:nvSpPr>
        <p:spPr>
          <a:xfrm>
            <a:off x="8724900" y="6446838"/>
            <a:ext cx="368300" cy="355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5"/>
          <p:cNvSpPr/>
          <p:nvPr/>
        </p:nvSpPr>
        <p:spPr>
          <a:xfrm>
            <a:off x="0" y="-12700"/>
            <a:ext cx="9144000" cy="855663"/>
          </a:xfrm>
          <a:prstGeom prst="rect">
            <a:avLst/>
          </a:prstGeom>
          <a:solidFill>
            <a:srgbClr val="1F497D"/>
          </a:solidFill>
          <a:ln>
            <a:noFill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5"/>
          <p:cNvSpPr/>
          <p:nvPr/>
        </p:nvSpPr>
        <p:spPr>
          <a:xfrm>
            <a:off x="0" y="0"/>
            <a:ext cx="9144000" cy="855663"/>
          </a:xfrm>
          <a:prstGeom prst="rect">
            <a:avLst/>
          </a:prstGeom>
          <a:solidFill>
            <a:srgbClr val="1F497D"/>
          </a:solidFill>
          <a:ln>
            <a:noFill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5768"/>
          </a:xfrm>
          <a:prstGeom prst="rect">
            <a:avLst/>
          </a:prstGeom>
          <a:solidFill>
            <a:srgbClr val="2D649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2999"/>
          </a:xfrm>
          <a:prstGeom prst="rect">
            <a:avLst/>
          </a:prstGeom>
          <a:solidFill>
            <a:srgbClr val="2D6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455613" y="141684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170863" y="6356350"/>
            <a:ext cx="515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5"/>
          <p:cNvPicPr preferRelativeResize="0"/>
          <p:nvPr/>
        </p:nvPicPr>
        <p:blipFill rotWithShape="1">
          <a:blip r:embed="rId2">
            <a:alphaModFix/>
          </a:blip>
          <a:srcRect t="8377"/>
          <a:stretch/>
        </p:blipFill>
        <p:spPr>
          <a:xfrm>
            <a:off x="0" y="-22150"/>
            <a:ext cx="9144000" cy="104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5" descr="LBNL_Banner.ps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4788" y="63500"/>
            <a:ext cx="1204912" cy="839788"/>
          </a:xfrm>
          <a:prstGeom prst="rect">
            <a:avLst/>
          </a:prstGeom>
          <a:noFill/>
          <a:ln>
            <a:noFill/>
          </a:ln>
          <a:effectLst>
            <a:outerShdw blurRad="12700" dist="12700" dir="2700000">
              <a:srgbClr val="000000">
                <a:alpha val="42745"/>
              </a:srgbClr>
            </a:outerShdw>
          </a:effectLst>
        </p:spPr>
      </p:pic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128016" y="1088136"/>
            <a:ext cx="8796528" cy="519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276224" y="0"/>
            <a:ext cx="7563053" cy="969264"/>
          </a:xfrm>
          <a:prstGeom prst="rect">
            <a:avLst/>
          </a:prstGeom>
          <a:solidFill>
            <a:srgbClr val="2D6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6891864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solidFill>
            <a:srgbClr val="2D6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-1" y="-20638"/>
            <a:ext cx="9166225" cy="1142999"/>
          </a:xfrm>
          <a:prstGeom prst="rect">
            <a:avLst/>
          </a:prstGeom>
          <a:solidFill>
            <a:srgbClr val="2D6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sldNum" idx="12"/>
          </p:nvPr>
        </p:nvSpPr>
        <p:spPr>
          <a:xfrm>
            <a:off x="8170863" y="6356350"/>
            <a:ext cx="515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1"/>
          </p:nvPr>
        </p:nvSpPr>
        <p:spPr>
          <a:xfrm>
            <a:off x="247650" y="1393825"/>
            <a:ext cx="8612188" cy="452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F497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Char char="o"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Char char="•"/>
              <a:defRPr sz="20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Char char="»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Char char="o"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Char char="•"/>
              <a:defRPr sz="20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Char char="»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sldNum" idx="12"/>
          </p:nvPr>
        </p:nvSpPr>
        <p:spPr>
          <a:xfrm>
            <a:off x="8170863" y="6356350"/>
            <a:ext cx="515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title"/>
          </p:nvPr>
        </p:nvSpPr>
        <p:spPr>
          <a:xfrm>
            <a:off x="-1" y="-20638"/>
            <a:ext cx="9166225" cy="1142999"/>
          </a:xfrm>
          <a:prstGeom prst="rect">
            <a:avLst/>
          </a:prstGeom>
          <a:solidFill>
            <a:srgbClr val="2D6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-1" y="-20638"/>
            <a:ext cx="9166225" cy="1142999"/>
          </a:xfrm>
          <a:prstGeom prst="rect">
            <a:avLst/>
          </a:prstGeom>
          <a:solidFill>
            <a:srgbClr val="2D6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sldNum" idx="12"/>
          </p:nvPr>
        </p:nvSpPr>
        <p:spPr>
          <a:xfrm>
            <a:off x="8170863" y="6356350"/>
            <a:ext cx="515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b of future">
  <p:cSld name="lab of futur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1"/>
          <p:cNvSpPr/>
          <p:nvPr/>
        </p:nvSpPr>
        <p:spPr>
          <a:xfrm>
            <a:off x="0" y="2"/>
            <a:ext cx="9144000" cy="855764"/>
          </a:xfrm>
          <a:prstGeom prst="rect">
            <a:avLst/>
          </a:prstGeom>
          <a:solidFill>
            <a:srgbClr val="1F497D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D6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8170863" y="6356350"/>
            <a:ext cx="515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>
            <a:spLocks noGrp="1"/>
          </p:cNvSpPr>
          <p:nvPr>
            <p:ph type="sldNum" idx="12"/>
          </p:nvPr>
        </p:nvSpPr>
        <p:spPr>
          <a:xfrm>
            <a:off x="8170863" y="6356350"/>
            <a:ext cx="515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-1" y="6238875"/>
            <a:ext cx="9166226" cy="757238"/>
          </a:xfrm>
          <a:prstGeom prst="rect">
            <a:avLst/>
          </a:prstGeom>
          <a:solidFill>
            <a:srgbClr val="2D6494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-1" y="-20638"/>
            <a:ext cx="9166225" cy="1142999"/>
          </a:xfrm>
          <a:prstGeom prst="rect">
            <a:avLst/>
          </a:prstGeom>
          <a:solidFill>
            <a:srgbClr val="2D6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455613" y="141684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F497D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grpSp>
        <p:nvGrpSpPr>
          <p:cNvPr id="13" name="Google Shape;13;p21"/>
          <p:cNvGrpSpPr/>
          <p:nvPr/>
        </p:nvGrpSpPr>
        <p:grpSpPr>
          <a:xfrm>
            <a:off x="-158750" y="-142875"/>
            <a:ext cx="9447213" cy="7138988"/>
            <a:chOff x="-158720" y="-142629"/>
            <a:chExt cx="9447494" cy="7137992"/>
          </a:xfrm>
        </p:grpSpPr>
        <p:grpSp>
          <p:nvGrpSpPr>
            <p:cNvPr id="14" name="Google Shape;14;p21"/>
            <p:cNvGrpSpPr/>
            <p:nvPr/>
          </p:nvGrpSpPr>
          <p:grpSpPr>
            <a:xfrm>
              <a:off x="468362" y="6873142"/>
              <a:ext cx="8217144" cy="122221"/>
              <a:chOff x="468362" y="6873142"/>
              <a:chExt cx="8217144" cy="122221"/>
            </a:xfrm>
          </p:grpSpPr>
          <p:cxnSp>
            <p:nvCxnSpPr>
              <p:cNvPr id="15" name="Google Shape;15;p21"/>
              <p:cNvCxnSpPr/>
              <p:nvPr/>
            </p:nvCxnSpPr>
            <p:spPr>
              <a:xfrm>
                <a:off x="468362" y="6873142"/>
                <a:ext cx="0" cy="12222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" name="Google Shape;16;p21"/>
              <p:cNvCxnSpPr/>
              <p:nvPr/>
            </p:nvCxnSpPr>
            <p:spPr>
              <a:xfrm>
                <a:off x="8685506" y="6873142"/>
                <a:ext cx="0" cy="12222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17" name="Google Shape;17;p21"/>
              <p:cNvGrpSpPr/>
              <p:nvPr/>
            </p:nvGrpSpPr>
            <p:grpSpPr>
              <a:xfrm>
                <a:off x="5715205" y="6873142"/>
                <a:ext cx="457214" cy="122221"/>
                <a:chOff x="5715205" y="6873142"/>
                <a:chExt cx="457214" cy="122221"/>
              </a:xfrm>
            </p:grpSpPr>
            <p:cxnSp>
              <p:nvCxnSpPr>
                <p:cNvPr id="18" name="Google Shape;18;p21"/>
                <p:cNvCxnSpPr/>
                <p:nvPr/>
              </p:nvCxnSpPr>
              <p:spPr>
                <a:xfrm>
                  <a:off x="6172419" y="6873142"/>
                  <a:ext cx="0" cy="12222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" name="Google Shape;19;p21"/>
                <p:cNvCxnSpPr/>
                <p:nvPr/>
              </p:nvCxnSpPr>
              <p:spPr>
                <a:xfrm>
                  <a:off x="5715205" y="6873142"/>
                  <a:ext cx="0" cy="12222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" name="Google Shape;20;p21"/>
              <p:cNvGrpSpPr/>
              <p:nvPr/>
            </p:nvGrpSpPr>
            <p:grpSpPr>
              <a:xfrm>
                <a:off x="2971923" y="6873142"/>
                <a:ext cx="457214" cy="122221"/>
                <a:chOff x="5715123" y="6873142"/>
                <a:chExt cx="457214" cy="122221"/>
              </a:xfrm>
            </p:grpSpPr>
            <p:cxnSp>
              <p:nvCxnSpPr>
                <p:cNvPr id="21" name="Google Shape;21;p21"/>
                <p:cNvCxnSpPr/>
                <p:nvPr/>
              </p:nvCxnSpPr>
              <p:spPr>
                <a:xfrm>
                  <a:off x="6172337" y="6873142"/>
                  <a:ext cx="0" cy="12222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" name="Google Shape;22;p21"/>
                <p:cNvCxnSpPr/>
                <p:nvPr/>
              </p:nvCxnSpPr>
              <p:spPr>
                <a:xfrm>
                  <a:off x="5715123" y="6873142"/>
                  <a:ext cx="0" cy="12222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23" name="Google Shape;23;p21"/>
            <p:cNvGrpSpPr/>
            <p:nvPr/>
          </p:nvGrpSpPr>
          <p:grpSpPr>
            <a:xfrm>
              <a:off x="468362" y="-142629"/>
              <a:ext cx="8217144" cy="122220"/>
              <a:chOff x="468362" y="6873248"/>
              <a:chExt cx="8217144" cy="122220"/>
            </a:xfrm>
          </p:grpSpPr>
          <p:cxnSp>
            <p:nvCxnSpPr>
              <p:cNvPr id="24" name="Google Shape;24;p21"/>
              <p:cNvCxnSpPr/>
              <p:nvPr/>
            </p:nvCxnSpPr>
            <p:spPr>
              <a:xfrm>
                <a:off x="468362" y="6873248"/>
                <a:ext cx="0" cy="12222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" name="Google Shape;25;p21"/>
              <p:cNvCxnSpPr/>
              <p:nvPr/>
            </p:nvCxnSpPr>
            <p:spPr>
              <a:xfrm>
                <a:off x="8685506" y="6873248"/>
                <a:ext cx="0" cy="12222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26" name="Google Shape;26;p21"/>
              <p:cNvGrpSpPr/>
              <p:nvPr/>
            </p:nvGrpSpPr>
            <p:grpSpPr>
              <a:xfrm>
                <a:off x="5715205" y="6873248"/>
                <a:ext cx="457214" cy="122220"/>
                <a:chOff x="5715205" y="6873248"/>
                <a:chExt cx="457214" cy="122220"/>
              </a:xfrm>
            </p:grpSpPr>
            <p:cxnSp>
              <p:nvCxnSpPr>
                <p:cNvPr id="27" name="Google Shape;27;p21"/>
                <p:cNvCxnSpPr/>
                <p:nvPr/>
              </p:nvCxnSpPr>
              <p:spPr>
                <a:xfrm>
                  <a:off x="6172419" y="6873248"/>
                  <a:ext cx="0" cy="12222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8" name="Google Shape;28;p21"/>
                <p:cNvCxnSpPr/>
                <p:nvPr/>
              </p:nvCxnSpPr>
              <p:spPr>
                <a:xfrm>
                  <a:off x="5715205" y="6873248"/>
                  <a:ext cx="0" cy="12222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9" name="Google Shape;29;p21"/>
              <p:cNvGrpSpPr/>
              <p:nvPr/>
            </p:nvGrpSpPr>
            <p:grpSpPr>
              <a:xfrm>
                <a:off x="2971923" y="6873248"/>
                <a:ext cx="457214" cy="122220"/>
                <a:chOff x="5715123" y="6873248"/>
                <a:chExt cx="457214" cy="122220"/>
              </a:xfrm>
            </p:grpSpPr>
            <p:cxnSp>
              <p:nvCxnSpPr>
                <p:cNvPr id="30" name="Google Shape;30;p21"/>
                <p:cNvCxnSpPr/>
                <p:nvPr/>
              </p:nvCxnSpPr>
              <p:spPr>
                <a:xfrm>
                  <a:off x="6172337" y="6873248"/>
                  <a:ext cx="0" cy="12222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" name="Google Shape;31;p21"/>
                <p:cNvCxnSpPr/>
                <p:nvPr/>
              </p:nvCxnSpPr>
              <p:spPr>
                <a:xfrm>
                  <a:off x="5715123" y="6873248"/>
                  <a:ext cx="0" cy="12222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32" name="Google Shape;32;p21"/>
            <p:cNvGrpSpPr/>
            <p:nvPr/>
          </p:nvGrpSpPr>
          <p:grpSpPr>
            <a:xfrm>
              <a:off x="-158720" y="1143066"/>
              <a:ext cx="122242" cy="5028498"/>
              <a:chOff x="-158720" y="1143067"/>
              <a:chExt cx="122242" cy="5028498"/>
            </a:xfrm>
          </p:grpSpPr>
          <p:cxnSp>
            <p:nvCxnSpPr>
              <p:cNvPr id="33" name="Google Shape;33;p21"/>
              <p:cNvCxnSpPr/>
              <p:nvPr/>
            </p:nvCxnSpPr>
            <p:spPr>
              <a:xfrm>
                <a:off x="-97599" y="1081946"/>
                <a:ext cx="0" cy="12224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" name="Google Shape;34;p21"/>
              <p:cNvCxnSpPr/>
              <p:nvPr/>
            </p:nvCxnSpPr>
            <p:spPr>
              <a:xfrm>
                <a:off x="-97599" y="1539082"/>
                <a:ext cx="0" cy="12224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" name="Google Shape;35;p21"/>
              <p:cNvCxnSpPr/>
              <p:nvPr/>
            </p:nvCxnSpPr>
            <p:spPr>
              <a:xfrm>
                <a:off x="-97599" y="6110444"/>
                <a:ext cx="0" cy="12224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" name="Google Shape;36;p21"/>
              <p:cNvCxnSpPr/>
              <p:nvPr/>
            </p:nvCxnSpPr>
            <p:spPr>
              <a:xfrm rot="10800000">
                <a:off x="-158720" y="4074771"/>
                <a:ext cx="12224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" name="Google Shape;37;p21"/>
              <p:cNvCxnSpPr/>
              <p:nvPr/>
            </p:nvCxnSpPr>
            <p:spPr>
              <a:xfrm rot="10800000">
                <a:off x="-158720" y="3679538"/>
                <a:ext cx="12224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" name="Google Shape;38;p21"/>
              <p:cNvCxnSpPr/>
              <p:nvPr/>
            </p:nvCxnSpPr>
            <p:spPr>
              <a:xfrm rot="10800000">
                <a:off x="-158720" y="5773159"/>
                <a:ext cx="122241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" name="Google Shape;39;p21"/>
            <p:cNvGrpSpPr/>
            <p:nvPr/>
          </p:nvGrpSpPr>
          <p:grpSpPr>
            <a:xfrm>
              <a:off x="9166532" y="1143067"/>
              <a:ext cx="122242" cy="5028498"/>
              <a:chOff x="-158847" y="1143067"/>
              <a:chExt cx="122242" cy="5028498"/>
            </a:xfrm>
          </p:grpSpPr>
          <p:cxnSp>
            <p:nvCxnSpPr>
              <p:cNvPr id="40" name="Google Shape;40;p21"/>
              <p:cNvCxnSpPr/>
              <p:nvPr/>
            </p:nvCxnSpPr>
            <p:spPr>
              <a:xfrm>
                <a:off x="-97726" y="1081946"/>
                <a:ext cx="0" cy="122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" name="Google Shape;41;p21"/>
              <p:cNvCxnSpPr/>
              <p:nvPr/>
            </p:nvCxnSpPr>
            <p:spPr>
              <a:xfrm>
                <a:off x="-97726" y="1539082"/>
                <a:ext cx="0" cy="122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" name="Google Shape;42;p21"/>
              <p:cNvCxnSpPr/>
              <p:nvPr/>
            </p:nvCxnSpPr>
            <p:spPr>
              <a:xfrm>
                <a:off x="-97726" y="6110444"/>
                <a:ext cx="0" cy="1222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" name="Google Shape;43;p21"/>
              <p:cNvCxnSpPr/>
              <p:nvPr/>
            </p:nvCxnSpPr>
            <p:spPr>
              <a:xfrm rot="10800000">
                <a:off x="-158847" y="4074771"/>
                <a:ext cx="122242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" name="Google Shape;44;p21"/>
              <p:cNvCxnSpPr/>
              <p:nvPr/>
            </p:nvCxnSpPr>
            <p:spPr>
              <a:xfrm rot="10800000">
                <a:off x="-158847" y="3679538"/>
                <a:ext cx="122242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" name="Google Shape;45;p21"/>
              <p:cNvCxnSpPr/>
              <p:nvPr/>
            </p:nvCxnSpPr>
            <p:spPr>
              <a:xfrm rot="10800000">
                <a:off x="-158847" y="5773159"/>
                <a:ext cx="122242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</p:grpSp>
      </p:grpSp>
      <p:pic>
        <p:nvPicPr>
          <p:cNvPr id="46" name="Google Shape;46;p21" descr="RGB_White-Seal_White-Mark_SC_Horizontal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87115" y="6368191"/>
            <a:ext cx="2286000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1"/>
          <p:cNvSpPr txBox="1"/>
          <p:nvPr/>
        </p:nvSpPr>
        <p:spPr>
          <a:xfrm>
            <a:off x="3310467" y="6348649"/>
            <a:ext cx="26307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Physics Division</a:t>
            </a:r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49" name="Google Shape;49;p21" descr="LBL_logo_notext_rev_transparen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213104" y="6345234"/>
            <a:ext cx="628583" cy="44212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 txBox="1">
            <a:spLocks noGrp="1"/>
          </p:cNvSpPr>
          <p:nvPr>
            <p:ph type="title"/>
          </p:nvPr>
        </p:nvSpPr>
        <p:spPr>
          <a:xfrm>
            <a:off x="-1" y="-20638"/>
            <a:ext cx="9166225" cy="1142999"/>
          </a:xfrm>
          <a:prstGeom prst="rect">
            <a:avLst/>
          </a:prstGeom>
          <a:solidFill>
            <a:srgbClr val="2D6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Welcome to the Berkeley Lab Physics in and Through Cosmology Virtual Workshop!</a:t>
            </a:r>
            <a:endParaRPr sz="2800" dirty="0"/>
          </a:p>
        </p:txBody>
      </p:sp>
      <p:sp>
        <p:nvSpPr>
          <p:cNvPr id="118" name="Google Shape;118;p1"/>
          <p:cNvSpPr txBox="1">
            <a:spLocks noGrp="1"/>
          </p:cNvSpPr>
          <p:nvPr>
            <p:ph type="sldNum" idx="12"/>
          </p:nvPr>
        </p:nvSpPr>
        <p:spPr>
          <a:xfrm>
            <a:off x="8170863" y="6356350"/>
            <a:ext cx="515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latin typeface="Libre Franklin"/>
                <a:ea typeface="Libre Franklin"/>
                <a:cs typeface="Libre Franklin"/>
                <a:sym typeface="Libre Franklin"/>
              </a:rPr>
              <a:t>1</a:t>
            </a:fld>
            <a:endParaRPr sz="10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15033" y="6139421"/>
            <a:ext cx="2728167" cy="553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Tony </a:t>
            </a:r>
            <a:r>
              <a:rPr lang="en-US" sz="1000" dirty="0" err="1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Spadafora</a:t>
            </a:r>
            <a:endParaRPr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Division Deputy,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Physics Division</a:t>
            </a:r>
            <a:endParaRPr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462C3-8F4F-C406-819A-71F33C13D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597"/>
            <a:ext cx="9144000" cy="48698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0C16-CD5B-28F7-8077-FFC381B2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Berkeley Lab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8782C-3B94-5623-9F4E-463C76EC6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Department of Energy National Lab</a:t>
            </a:r>
          </a:p>
          <a:p>
            <a:r>
              <a:rPr lang="en-US" dirty="0"/>
              <a:t>~ 2000 Scientists and Engineers, many visiting scientists, postdoctoral fellows, students</a:t>
            </a:r>
          </a:p>
          <a:p>
            <a:r>
              <a:rPr lang="en-US" dirty="0"/>
              <a:t>6 Research Areas	</a:t>
            </a:r>
          </a:p>
          <a:p>
            <a:pPr lvl="1"/>
            <a:r>
              <a:rPr lang="en-US" b="1" dirty="0"/>
              <a:t>Physical Sciences (including Physics Division),  </a:t>
            </a:r>
            <a:r>
              <a:rPr lang="en-US" dirty="0"/>
              <a:t>Computing Sciences,  Biosciences, Earth and Environmental Sciences, Energy Sciences, Energy Technologies</a:t>
            </a:r>
          </a:p>
          <a:p>
            <a:r>
              <a:rPr lang="en-US" dirty="0"/>
              <a:t>Major Research Facilities</a:t>
            </a:r>
          </a:p>
          <a:p>
            <a:pPr lvl="1"/>
            <a:r>
              <a:rPr lang="en-US" dirty="0"/>
              <a:t>88” Cyclotron, NERSC Supercomputer Center, ALS X-ray light source, Molecular Foundry (Nano-science center), etc.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FB349-5006-B16F-E2EC-646AD16C9D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1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 txBox="1">
            <a:spLocks noGrp="1"/>
          </p:cNvSpPr>
          <p:nvPr>
            <p:ph type="body" idx="1"/>
          </p:nvPr>
        </p:nvSpPr>
        <p:spPr>
          <a:xfrm>
            <a:off x="128016" y="1088136"/>
            <a:ext cx="8796528" cy="519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4950" lvl="0" indent="-120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dirty="0"/>
              <a:t>Current Research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What is Dark Matter?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What is Dark Energy?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What can we learn about the Early Universe?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What are the properties of elementary particles?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Testing the Standard Model at the CERN LHC and looking for new physics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Studying the properties of neutrinos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/>
          </p:nvPr>
        </p:nvSpPr>
        <p:spPr>
          <a:xfrm>
            <a:off x="276224" y="0"/>
            <a:ext cx="7563053" cy="969264"/>
          </a:xfrm>
          <a:prstGeom prst="rect">
            <a:avLst/>
          </a:prstGeom>
          <a:solidFill>
            <a:srgbClr val="2D6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Particle Physics and Cosmology</a:t>
            </a:r>
            <a:endParaRPr dirty="0"/>
          </a:p>
        </p:txBody>
      </p:sp>
      <p:sp>
        <p:nvSpPr>
          <p:cNvPr id="263" name="Google Shape;263;p11"/>
          <p:cNvSpPr txBox="1">
            <a:spLocks noGrp="1"/>
          </p:cNvSpPr>
          <p:nvPr>
            <p:ph type="sldNum" idx="12"/>
          </p:nvPr>
        </p:nvSpPr>
        <p:spPr>
          <a:xfrm>
            <a:off x="6891864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3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64" name="Google Shape;26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6091" y="5094515"/>
            <a:ext cx="1097280" cy="1075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68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0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Enjoy Learning about the Universe!</a:t>
            </a:r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ldNum" idx="4294967295"/>
          </p:nvPr>
        </p:nvSpPr>
        <p:spPr>
          <a:xfrm>
            <a:off x="8628063" y="6356350"/>
            <a:ext cx="515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2433182"/>
      </p:ext>
    </p:extLst>
  </p:cSld>
  <p:clrMapOvr>
    <a:masterClrMapping/>
  </p:clrMapOvr>
</p:sld>
</file>

<file path=ppt/theme/theme1.xml><?xml version="1.0" encoding="utf-8"?>
<a:theme xmlns:a="http://schemas.openxmlformats.org/drawingml/2006/main" name="PD Blue Header/Footer">
  <a:themeElements>
    <a:clrScheme name="ATAP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152</Words>
  <Application>Microsoft Macintosh PowerPoint</Application>
  <PresentationFormat>On-screen Show (4:3)</PresentationFormat>
  <Paragraphs>24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Libre Franklin</vt:lpstr>
      <vt:lpstr>Libre Franklin Medium</vt:lpstr>
      <vt:lpstr>Times New Roman</vt:lpstr>
      <vt:lpstr>Calibri</vt:lpstr>
      <vt:lpstr>Arial</vt:lpstr>
      <vt:lpstr>Courier New</vt:lpstr>
      <vt:lpstr>Helvetica Neue</vt:lpstr>
      <vt:lpstr>PD Blue Header/Footer</vt:lpstr>
      <vt:lpstr>Welcome to the Berkeley Lab Physics in and Through Cosmology Virtual Workshop!</vt:lpstr>
      <vt:lpstr>Berkeley Lab</vt:lpstr>
      <vt:lpstr>Particle Physics and Cosmology</vt:lpstr>
      <vt:lpstr>Enjoy Learning about the Universe!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Physics in and Through Cosmology Virtual Workshop!</dc:title>
  <dc:creator>Anthony Spadafora</dc:creator>
  <cp:lastModifiedBy>Microsoft Office User</cp:lastModifiedBy>
  <cp:revision>7</cp:revision>
  <dcterms:created xsi:type="dcterms:W3CDTF">2017-06-22T01:08:38Z</dcterms:created>
  <dcterms:modified xsi:type="dcterms:W3CDTF">2022-06-21T07:09:40Z</dcterms:modified>
</cp:coreProperties>
</file>