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embeddedFontLst>
    <p:embeddedFont>
      <p:font typeface="Proxima Nova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795D4F-390D-459C-A75B-DBCD2000A84D}">
  <a:tblStyle styleId="{52795D4F-390D-459C-A75B-DBCD2000A8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7de6b862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7de6b862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abc6a14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abc6a14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7de6b8627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37de6b8627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7de6b8627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7de6b8627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7de6b8627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7de6b8627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7de6b8627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37de6b8627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34565dee9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34565dee9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37de6b862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37de6b862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7de6b8627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37de6b8627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7de6b862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7de6b862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ab30a61f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ab30a61f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37de6b862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37de6b862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abc6a14e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3abc6a14e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4565dee9c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34565dee9c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37de6b862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37de6b862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7de6b862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7de6b862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37de6b862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37de6b862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7de6b862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37de6b862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7de6b862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37de6b862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ab30a61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3ab30a61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ab30a61f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3ab30a61f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4565dee9c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4565dee9c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4565dee9c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34565dee9c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ab30a61f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ab30a61f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4565dee9c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34565dee9c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7de6b862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37de6b8627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37de6b862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37de6b862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7de6b8627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7de6b8627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37de6b8627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37de6b8627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7de6b8627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37de6b8627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37de6b8627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37de6b8627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37de6b862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37de6b862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4565dee9c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34565dee9c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37de6b862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37de6b862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37de6b8627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37de6b8627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3abc6a14e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3abc6a14e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34565dee9c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34565dee9c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4565dee9c_0_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34565dee9c_0_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34565dee9c_0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34565dee9c_0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4565dee9c_0_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4565dee9c_0_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4565dee9c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34565dee9c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hyperlink" Target="http://drive.google.com/file/d/16ZwW06uTiA_1d6bpWhpFFSUn8C2o9KRo/view" TargetMode="Externa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hyperlink" Target="http://drive.google.com/file/d/1JvfYDj8-8fNxzwyeklviu26wpFwWSMnj/view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Bang, Big Data, Big Iron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11700" y="3186025"/>
            <a:ext cx="8520600" cy="17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 Borrill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Computational Cosmology Center, Berkeley Lab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 Space Sciences Laboratory, UC Berkeley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Being a Lab Scientist</a:t>
            </a: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have now been a scientist at the lab for over 20 years.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Many lab position are supported by so-called “soft money” (short-term funding to do a contracted piece of work); in Computing Sciences they all are.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Even when my position was made permanent, I still needed to raise the funds to support myself and my group.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 the years this has meant constantly needing to secure new funding - from experiments (Planck, Simons Observatory, CMB-S4) and from general research programs (NASA, NSF, DOE, LBL).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 time, there is an inevitable transition from just doing science to also doing the work needed to enable other people to do science.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452475"/>
            <a:ext cx="8520600" cy="41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Questions?</a:t>
            </a:r>
            <a:endParaRPr sz="6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35500" cy="37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Space tells matter how to move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Matter tells space how to bend</a:t>
            </a:r>
            <a:endParaRPr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</a:t>
            </a:r>
            <a:r>
              <a:rPr lang="en" baseline="-25000"/>
              <a:t>μν</a:t>
            </a:r>
            <a:r>
              <a:rPr lang="en"/>
              <a:t>  =  8 π T</a:t>
            </a:r>
            <a:r>
              <a:rPr lang="en" baseline="-25000"/>
              <a:t>μν</a:t>
            </a:r>
            <a:r>
              <a:rPr lang="en"/>
              <a:t> -  Λ g</a:t>
            </a:r>
            <a:r>
              <a:rPr lang="en" baseline="-25000"/>
              <a:t>μν</a:t>
            </a:r>
            <a:endParaRPr baseline="-25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    Space    Matter     CC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implies that the Universe is dynamic, but everyone </a:t>
            </a:r>
            <a:r>
              <a:rPr lang="en" i="1"/>
              <a:t>knows</a:t>
            </a:r>
            <a:r>
              <a:rPr lang="en"/>
              <a:t> it is status …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… so Einstein adds a fine-tuned Cosmological Constant, even though the result is an unstable equilibrium.  </a:t>
            </a:r>
            <a:endParaRPr baseline="-25000"/>
          </a:p>
        </p:txBody>
      </p:sp>
      <p:sp>
        <p:nvSpPr>
          <p:cNvPr id="135" name="Google Shape;135;p25"/>
          <p:cNvSpPr/>
          <p:nvPr/>
        </p:nvSpPr>
        <p:spPr>
          <a:xfrm>
            <a:off x="2683500" y="1935525"/>
            <a:ext cx="880500" cy="84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1916 - General Relativity</a:t>
            </a:r>
            <a:endParaRPr/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7400" y="950188"/>
            <a:ext cx="280919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1929 - The Expanding Universe</a:t>
            </a:r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3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Hubble measures nearby galaxies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Velocities (from redshifts)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Distances (from Cepheid variable stars)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and finds velocity proportional to distance.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Space is expanding and the Universe is dynamic!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200"/>
              </a:spcAft>
              <a:buSzPts val="1800"/>
              <a:buChar char="●"/>
            </a:pPr>
            <a:r>
              <a:rPr lang="en"/>
              <a:t>Einstein calls the cosmological constant his biggest blunder.</a:t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1450" y="950188"/>
            <a:ext cx="273084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1930-60s - Steady State or Big Bang</a:t>
            </a:r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does an expanding Universe tells us about its origin and fate?</a:t>
            </a:r>
            <a:endParaRPr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Steady State Theory: 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new matter is created to fill the space generated by the expansion, and the Universe as a whole is unchanged and eternal (past &amp; future).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Big Bang Theory: 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the Universe (matter and energy; space and time) is created in a single explosive event, resulting in an expanding and hence cooling &amp; rarifying Universe.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endorsed by Pope Pius XII in 1951: “Fiat lux”.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1948 - Cosmic Microwave Background: Prediction</a:t>
            </a:r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16900" cy="3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a Big Bang the Universe expands and cools, eventually dropping below the ionization temperature of hydrogen.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protons and electrons form hydrogen atoms, and the primordial photons stop scattering and free-stream to us today.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Alpher &amp; Herman predict a 5K residue.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COSMIC: filling all space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MICROWAVE: redshifted from 3000K to 3K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BACKGROUND: “behind” all other sources</a:t>
            </a:r>
            <a:endParaRPr/>
          </a:p>
        </p:txBody>
      </p:sp>
      <p:pic>
        <p:nvPicPr>
          <p:cNvPr id="157" name="Google Shape;1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550" y="1398725"/>
            <a:ext cx="3459749" cy="349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7825" y="2954363"/>
            <a:ext cx="788719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2575" y="1238025"/>
            <a:ext cx="3657450" cy="394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1964 - Cosmic Microwave Background: Detection</a:t>
            </a:r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2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Penzias &amp; Wilson find a puzzling signal that is constant in time and direction.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They determine it isn’t a systematic –  not terrestrial, instrumental, or due to a “white dielectric substance”.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Dicke, Peebles, Roll &amp; Wilkinson explain to them that they’re seeing the Big Bang.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Their accidental measurement kills the Steady State theory and earns them the 1978 Nobel Prize in Physics.</a:t>
            </a:r>
            <a:endParaRPr/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7200" y="1170125"/>
            <a:ext cx="3104401" cy="2852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1992 - Cosmic Microwave Background: Fluctuations</a:t>
            </a:r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structure to exist in the Universe today the very early Universe cannot have been </a:t>
            </a:r>
            <a:r>
              <a:rPr lang="en" i="1"/>
              <a:t>perfectly</a:t>
            </a:r>
            <a:r>
              <a:rPr lang="en"/>
              <a:t> uniform.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Despite its apparent uniformity, the CMB must carry the imprint of these imperfections.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20 years of searching, fluctuations in the CMB temperature are finally detected by the COBE satellite mission.</a:t>
            </a:r>
            <a:endParaRPr/>
          </a:p>
          <a:p>
            <a:pPr marL="457200" marR="3302354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COBE also confirms that the CMB has a perfect black body spectrum, as a residue of the Big Bang would.</a:t>
            </a:r>
            <a:endParaRPr/>
          </a:p>
          <a:p>
            <a:pPr marL="457200" marR="3302354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Mather &amp; Smoot (LBL) share the 2006 Nobel Prize in Physics.</a:t>
            </a:r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475" y="2946563"/>
            <a:ext cx="302895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1998 - The Accelerating Universe</a:t>
            </a:r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Both the dynamics and the geometry of the Universe are thought to depend solely on its overall density Ω: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Critical (Ω = 1): expansion rate asymptotes to zero, flat Universe.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Subcritical (Ω &lt; 1): eternal expansion, open Universe.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Supercritical (Ω &gt; 1): expansion to contraction, closed Universe.</a:t>
            </a:r>
            <a:endParaRPr/>
          </a:p>
          <a:p>
            <a:pPr marL="457200" marR="2845154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Measurement of supernovae show that in fact the expansion of the Universe is accelerating!</a:t>
            </a:r>
            <a:endParaRPr/>
          </a:p>
          <a:p>
            <a:pPr marL="457200" marR="2845154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acceleration may be driven by a cosmological constant!</a:t>
            </a:r>
            <a:endParaRPr/>
          </a:p>
          <a:p>
            <a:pPr marL="457200" marR="2845154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Perlmutter (LBL) + Riess &amp; Schmitt share the 2011 Nobel Prize in Physics</a:t>
            </a:r>
            <a:endParaRPr/>
          </a:p>
        </p:txBody>
      </p:sp>
      <p:pic>
        <p:nvPicPr>
          <p:cNvPr id="180" name="Google Shape;1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7350" y="2768825"/>
            <a:ext cx="2711152" cy="215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578175"/>
            <a:ext cx="8520600" cy="3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991"/>
              <a:t>Cosmologists are often in error </a:t>
            </a:r>
            <a:endParaRPr sz="3991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991"/>
              <a:t>but never in doubt</a:t>
            </a:r>
            <a:endParaRPr sz="399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600"/>
              <a:t>														</a:t>
            </a:r>
            <a:endParaRPr sz="3600"/>
          </a:p>
          <a:p>
            <a:pPr marL="59436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i="1"/>
              <a:t>Lev Landau</a:t>
            </a:r>
            <a:endParaRPr sz="2400"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2000 - The Concordance Cosmology</a:t>
            </a:r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BOOMERanG &amp; MAXIMA balloon experiments measure small-scale CMB fluctuations, demonstrating that the Universe is flat.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CMB =&gt; cosmic geometry: Ω</a:t>
            </a:r>
            <a:r>
              <a:rPr lang="en" sz="1800" baseline="-25000"/>
              <a:t>Λ</a:t>
            </a:r>
            <a:r>
              <a:rPr lang="en" sz="1800"/>
              <a:t> + Ω</a:t>
            </a:r>
            <a:r>
              <a:rPr lang="en" sz="1800" baseline="-25000"/>
              <a:t>m</a:t>
            </a:r>
            <a:r>
              <a:rPr lang="en" sz="1800"/>
              <a:t> ≃ 1.0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Supernovae =&gt; cosmic dynamics: Ω</a:t>
            </a:r>
            <a:r>
              <a:rPr lang="en" sz="1800" baseline="-25000"/>
              <a:t>Λ</a:t>
            </a:r>
            <a:r>
              <a:rPr lang="en" sz="1800"/>
              <a:t> - Ω</a:t>
            </a:r>
            <a:r>
              <a:rPr lang="en" sz="1800" baseline="-25000"/>
              <a:t>m</a:t>
            </a:r>
            <a:r>
              <a:rPr lang="en" sz="1800"/>
              <a:t> ≃ 0.4 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Their combination breaks the degeneracy.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concordance cosmology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70% Dark Energy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25% Dark Matter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5% Baryonic Matter (ordinary stuff)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95% Ignorance!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200"/>
              </a:spcAft>
              <a:buSzPts val="1800"/>
              <a:buChar char="●"/>
            </a:pPr>
            <a:r>
              <a:rPr lang="en"/>
              <a:t>What and why is the dark Universe?</a:t>
            </a:r>
            <a:endParaRPr/>
          </a:p>
        </p:txBody>
      </p:sp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1150" y="2129475"/>
            <a:ext cx="2835425" cy="284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>
            <a:spLocks noGrp="1"/>
          </p:cNvSpPr>
          <p:nvPr>
            <p:ph type="body" idx="1"/>
          </p:nvPr>
        </p:nvSpPr>
        <p:spPr>
          <a:xfrm>
            <a:off x="311700" y="452475"/>
            <a:ext cx="8520600" cy="41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Questions?</a:t>
            </a:r>
            <a:endParaRPr sz="6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ctrTitle"/>
          </p:nvPr>
        </p:nvSpPr>
        <p:spPr>
          <a:xfrm>
            <a:off x="311700" y="1545450"/>
            <a:ext cx="88323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Decoding The CMB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Science</a:t>
            </a:r>
            <a:endParaRPr/>
          </a:p>
        </p:txBody>
      </p:sp>
      <p:sp>
        <p:nvSpPr>
          <p:cNvPr id="203" name="Google Shape;203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CMB photons have seen the entire history of the Universe, and everything that happens leaves its imprint on them.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Primordial anisotropies: fluctuations in the CMB imprinted in the very early Universe, tracking fundamental physics and cosmology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Secondary anisotropies: fluctuations in the CMB imprinted as its photons interact with clusters of galaxies, tracking structure formation and evolution</a:t>
            </a:r>
            <a:endParaRPr/>
          </a:p>
        </p:txBody>
      </p:sp>
      <p:pic>
        <p:nvPicPr>
          <p:cNvPr id="204" name="Google Shape;20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250" y="3198850"/>
            <a:ext cx="5205251" cy="17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Maps</a:t>
            </a:r>
            <a:endParaRPr/>
          </a:p>
        </p:txBody>
      </p:sp>
      <p:sp>
        <p:nvSpPr>
          <p:cNvPr id="210" name="Google Shape;210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73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see a </a:t>
            </a:r>
            <a:r>
              <a:rPr lang="en" i="1"/>
              <a:t>specific</a:t>
            </a:r>
            <a:r>
              <a:rPr lang="en"/>
              <a:t> realization of the CMB particular to our place and time.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compare our observed CMB with the predictions of any theory we need a </a:t>
            </a:r>
            <a:r>
              <a:rPr lang="en" i="1"/>
              <a:t>generic</a:t>
            </a:r>
            <a:r>
              <a:rPr lang="en"/>
              <a:t> statistical description.</a:t>
            </a:r>
            <a:endParaRPr/>
          </a:p>
        </p:txBody>
      </p:sp>
      <p:pic>
        <p:nvPicPr>
          <p:cNvPr id="211" name="Google Shape;21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597" y="1152475"/>
            <a:ext cx="5935099" cy="348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150" y="787037"/>
            <a:ext cx="5529701" cy="414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Power Spectra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Signals</a:t>
            </a:r>
            <a:endParaRPr/>
          </a:p>
        </p:txBody>
      </p:sp>
      <p:graphicFrame>
        <p:nvGraphicFramePr>
          <p:cNvPr id="223" name="Google Shape;223;p38"/>
          <p:cNvGraphicFramePr/>
          <p:nvPr/>
        </p:nvGraphicFramePr>
        <p:xfrm>
          <a:off x="311700" y="1047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{52795D4F-390D-459C-A75B-DBCD2000A84D}</a:tableStyleId>
              </a:tblPr>
              <a:tblGrid>
                <a:gridCol w="28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COMPONENT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AMPLITUDE (K)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ERA (EXPERIMENT)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TT : Monopole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1968 (Penzias &amp; Wilson)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TT : Anisotropy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</a:t>
                      </a:r>
                      <a:r>
                        <a:rPr lang="en" sz="1800" baseline="30000"/>
                        <a:t>-5</a:t>
                      </a:r>
                      <a:endParaRPr sz="1800" baseline="300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1990 (COBE)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TT : Harmonic Peaks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</a:t>
                      </a:r>
                      <a:r>
                        <a:rPr lang="en" sz="1800" baseline="30000"/>
                        <a:t>-6</a:t>
                      </a:r>
                      <a:endParaRPr sz="1800" baseline="300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2000 (BOOMERanG, MAXIMA)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9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EE : Reionization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</a:t>
                      </a:r>
                      <a:r>
                        <a:rPr lang="en" sz="1800" baseline="30000"/>
                        <a:t>-7</a:t>
                      </a:r>
                      <a:endParaRPr sz="1800" baseline="300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2005 (DASI)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BB : Lensing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</a:t>
                      </a:r>
                      <a:r>
                        <a:rPr lang="en" sz="1800" baseline="30000"/>
                        <a:t>-9</a:t>
                      </a:r>
                      <a:endParaRPr sz="1800" baseline="300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2015 (SPT, POLARBEAR)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BB : Gravitational Waves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&lt; 10</a:t>
                      </a:r>
                      <a:r>
                        <a:rPr lang="en" sz="1800" baseline="30000"/>
                        <a:t>-9</a:t>
                      </a:r>
                      <a:endParaRPr sz="1800" baseline="300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2020+</a:t>
                      </a:r>
                      <a:endParaRPr sz="1800"/>
                    </a:p>
                  </a:txBody>
                  <a:tcPr marL="91450" marR="91450" marT="45725" marB="457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4" name="Google Shape;224;p38"/>
          <p:cNvSpPr txBox="1">
            <a:spLocks noGrp="1"/>
          </p:cNvSpPr>
          <p:nvPr>
            <p:ph type="body" idx="1"/>
          </p:nvPr>
        </p:nvSpPr>
        <p:spPr>
          <a:xfrm>
            <a:off x="311700" y="4426750"/>
            <a:ext cx="85206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These are extremely faint signals!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Observations</a:t>
            </a:r>
            <a:endParaRPr/>
          </a:p>
        </p:txBody>
      </p:sp>
      <p:sp>
        <p:nvSpPr>
          <p:cNvPr id="230" name="Google Shape;230;p39"/>
          <p:cNvSpPr txBox="1">
            <a:spLocks noGrp="1"/>
          </p:cNvSpPr>
          <p:nvPr>
            <p:ph type="body" idx="1"/>
          </p:nvPr>
        </p:nvSpPr>
        <p:spPr>
          <a:xfrm>
            <a:off x="311700" y="1096725"/>
            <a:ext cx="5605500" cy="22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are searching for tiny (μK - nK) fluctuations on a very cold (3K) background.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need very many, very cold, detectors.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scan part of the sky from high dry ground or the stratosphere, or all of the sky from space.</a:t>
            </a:r>
            <a:endParaRPr/>
          </a:p>
        </p:txBody>
      </p:sp>
      <p:pic>
        <p:nvPicPr>
          <p:cNvPr id="231" name="Google Shape;2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925" y="2881250"/>
            <a:ext cx="2809401" cy="210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8825" y="588325"/>
            <a:ext cx="2140525" cy="21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9" title="planck_sky_scan_2x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9000" y="2881250"/>
            <a:ext cx="2813132" cy="210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Data Sets</a:t>
            </a:r>
            <a:endParaRPr/>
          </a:p>
        </p:txBody>
      </p:sp>
      <p:sp>
        <p:nvSpPr>
          <p:cNvPr id="239" name="Google Shape;239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37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detect fainter signals we have to gather larger datasets.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Like computing power, CMB datasets have been growing exponentially for over 40 years.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Unlike computing power, they will continue to!</a:t>
            </a:r>
            <a:endParaRPr/>
          </a:p>
        </p:txBody>
      </p:sp>
      <p:pic>
        <p:nvPicPr>
          <p:cNvPr id="240" name="Google Shape;2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025" y="445025"/>
            <a:ext cx="4929275" cy="457787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0"/>
          <p:cNvSpPr/>
          <p:nvPr/>
        </p:nvSpPr>
        <p:spPr>
          <a:xfrm>
            <a:off x="7600200" y="1163775"/>
            <a:ext cx="491100" cy="14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Quiz …</a:t>
            </a:r>
            <a:endParaRPr/>
          </a:p>
        </p:txBody>
      </p:sp>
      <p:sp>
        <p:nvSpPr>
          <p:cNvPr id="247" name="Google Shape;247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arithmetic operations does it take to multiply:</a:t>
            </a:r>
            <a:endParaRPr/>
          </a:p>
          <a:p>
            <a:pPr marL="914400" lvl="1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two vectors each with N elements?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a matrix with NxN elements and vector with N elements?</a:t>
            </a:r>
            <a:endParaRPr sz="1800"/>
          </a:p>
          <a:p>
            <a: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two matrices each with NxN elements?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Take a 2-minute break to stretch and think.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Story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>
            <a:spLocks noGrp="1"/>
          </p:cNvSpPr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Supercomputers &amp; The CMB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Analysis</a:t>
            </a:r>
            <a:endParaRPr/>
          </a:p>
        </p:txBody>
      </p:sp>
      <p:sp>
        <p:nvSpPr>
          <p:cNvPr id="258" name="Google Shape;25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an ideal Universe, we would make measurements that were purely the signal we wanted.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practice there are two kinds of contaminants: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Statistical, which can be averaged down simply by collecting more data -		eg. random noise fluctuations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Systematic, which don’t average down but have to be explicitly removed - 		eg. galactic foregrounds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fainter the signal we want to measure, the larger the dataset we need to gather (statistical) and the more precisely we have to understand it (systematic)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9075" y="210550"/>
            <a:ext cx="2647950" cy="301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 Data Analysis</a:t>
            </a:r>
            <a:endParaRPr/>
          </a:p>
        </p:txBody>
      </p:sp>
      <p:sp>
        <p:nvSpPr>
          <p:cNvPr id="265" name="Google Shape;265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convert our raw CMB data into science we have to progressively compress it: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800"/>
              <a:buChar char="○"/>
            </a:pPr>
            <a:r>
              <a:rPr lang="en" sz="1800" b="1">
                <a:solidFill>
                  <a:srgbClr val="EA9999"/>
                </a:solidFill>
              </a:rPr>
              <a:t>Time streams</a:t>
            </a:r>
            <a:endParaRPr sz="1800" b="1">
              <a:solidFill>
                <a:srgbClr val="EA9999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Char char="○"/>
            </a:pPr>
            <a:r>
              <a:rPr lang="en" sz="1800" b="1">
                <a:solidFill>
                  <a:srgbClr val="6FA8DC"/>
                </a:solidFill>
              </a:rPr>
              <a:t>Maps</a:t>
            </a:r>
            <a:endParaRPr sz="1800" b="1">
              <a:solidFill>
                <a:srgbClr val="6FA8DC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○"/>
            </a:pPr>
            <a:r>
              <a:rPr lang="en" sz="1800" b="1">
                <a:solidFill>
                  <a:srgbClr val="6AA84F"/>
                </a:solidFill>
              </a:rPr>
              <a:t>Power spectra</a:t>
            </a:r>
            <a:endParaRPr sz="1800" b="1">
              <a:solidFill>
                <a:srgbClr val="6AA84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 each step we first mitigate the systematic effects in that domain, then compress to the next domain.</a:t>
            </a:r>
            <a:endParaRPr/>
          </a:p>
        </p:txBody>
      </p:sp>
      <p:pic>
        <p:nvPicPr>
          <p:cNvPr id="266" name="Google Shape;26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500" y="210550"/>
            <a:ext cx="1268600" cy="472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4599" y="1207744"/>
            <a:ext cx="2024000" cy="272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9777" y="2571750"/>
            <a:ext cx="2086550" cy="24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1 - BOOMERanG</a:t>
            </a:r>
            <a:endParaRPr/>
          </a:p>
        </p:txBody>
      </p:sp>
      <p:sp>
        <p:nvSpPr>
          <p:cNvPr id="274" name="Google Shape;274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8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Balloon experiment flown from McMurdo Station.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 days with 16 detectors at 35km, circumnavigating Antarctica.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Temperature data at 4 frequencies: 90 - 400 GHz</a:t>
            </a:r>
            <a:endParaRPr/>
          </a:p>
        </p:txBody>
      </p:sp>
      <p:pic>
        <p:nvPicPr>
          <p:cNvPr id="275" name="Google Shape;2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350" y="445025"/>
            <a:ext cx="2738949" cy="28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7775" y="2642850"/>
            <a:ext cx="2929450" cy="219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BOOMERanG Analysis</a:t>
            </a:r>
            <a:endParaRPr/>
          </a:p>
        </p:txBody>
      </p:sp>
      <p:sp>
        <p:nvSpPr>
          <p:cNvPr id="282" name="Google Shape;282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are straightforward Gaussian likelihood equations that tell us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most likely maps given the timestream data and their statistics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most likely power spectra given the maps and their statistics</a:t>
            </a:r>
            <a:endParaRPr sz="1800"/>
          </a:p>
          <a:p>
            <a:pPr marL="457200" marR="3310379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Although these dense linear algebra equations were too big to solve on a laptop, they would fit on a supercomputer - this is what I was brought to Berkeley Lab to do.</a:t>
            </a:r>
            <a:endParaRPr/>
          </a:p>
          <a:p>
            <a:pPr marL="457200" marR="3310379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implemented the MADCAP software package, ran it on NERSC’s 600-core Cray T3E, and got to be the first person to see the Big Bang!</a:t>
            </a:r>
            <a:endParaRPr/>
          </a:p>
        </p:txBody>
      </p:sp>
      <p:pic>
        <p:nvPicPr>
          <p:cNvPr id="283" name="Google Shape;28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225" y="2287575"/>
            <a:ext cx="3305476" cy="264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2 - Planck</a:t>
            </a:r>
            <a:endParaRPr/>
          </a:p>
        </p:txBody>
      </p:sp>
      <p:sp>
        <p:nvSpPr>
          <p:cNvPr id="289" name="Google Shape;289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ESA/NASA satellite mission.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 years with 72 detectors at L2.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Temperature and polarization data at 9 frequencies: 30 - 857 GHz</a:t>
            </a:r>
            <a:endParaRPr/>
          </a:p>
        </p:txBody>
      </p:sp>
      <p:pic>
        <p:nvPicPr>
          <p:cNvPr id="290" name="Google Shape;2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8575" y="485125"/>
            <a:ext cx="3400975" cy="25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950" y="2571750"/>
            <a:ext cx="3973549" cy="229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7"/>
          <p:cNvSpPr/>
          <p:nvPr/>
        </p:nvSpPr>
        <p:spPr>
          <a:xfrm>
            <a:off x="955825" y="2572750"/>
            <a:ext cx="2732100" cy="14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Planck Analysis - The Challenge</a:t>
            </a:r>
            <a:endParaRPr/>
          </a:p>
        </p:txBody>
      </p:sp>
      <p:sp>
        <p:nvSpPr>
          <p:cNvPr id="298" name="Google Shape;298;p48"/>
          <p:cNvSpPr txBox="1">
            <a:spLocks noGrp="1"/>
          </p:cNvSpPr>
          <p:nvPr>
            <p:ph type="body" idx="1"/>
          </p:nvPr>
        </p:nvSpPr>
        <p:spPr>
          <a:xfrm>
            <a:off x="255950" y="4509300"/>
            <a:ext cx="85206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Exact methods are no longer computationally feasible.</a:t>
            </a:r>
            <a:endParaRPr/>
          </a:p>
        </p:txBody>
      </p:sp>
      <p:graphicFrame>
        <p:nvGraphicFramePr>
          <p:cNvPr id="299" name="Google Shape;299;p48"/>
          <p:cNvGraphicFramePr/>
          <p:nvPr/>
        </p:nvGraphicFramePr>
        <p:xfrm>
          <a:off x="255950" y="1123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{52795D4F-390D-459C-A75B-DBCD2000A84D}</a:tableStyleId>
              </a:tblPr>
              <a:tblGrid>
                <a:gridCol w="284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BOOMERanG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Planck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Sky fraction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5%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100%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Resolution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 arcminutes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 arcminutes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Frequencies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T/P Components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3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Pixels (N)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O(10</a:t>
                      </a:r>
                      <a:r>
                        <a:rPr lang="en" sz="1800" baseline="30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</a:t>
                      </a: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)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O(10</a:t>
                      </a:r>
                      <a:r>
                        <a:rPr lang="en" sz="1800" baseline="30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</a:t>
                      </a: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)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Operations (N</a:t>
                      </a:r>
                      <a:r>
                        <a:rPr lang="en" sz="1800" baseline="30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3</a:t>
                      </a: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)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O(10</a:t>
                      </a:r>
                      <a:r>
                        <a:rPr lang="en" sz="1800" baseline="30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15</a:t>
                      </a: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)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O(10</a:t>
                      </a:r>
                      <a:r>
                        <a:rPr lang="en" sz="1800" baseline="30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27</a:t>
                      </a:r>
                      <a:r>
                        <a:rPr lang="en" sz="1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)</a:t>
                      </a:r>
                      <a:endParaRPr sz="1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Planck Analysis - The Solution</a:t>
            </a:r>
            <a:endParaRPr/>
          </a:p>
        </p:txBody>
      </p:sp>
      <p:sp>
        <p:nvSpPr>
          <p:cNvPr id="305" name="Google Shape;305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Since we cannot use exact methods we must approximate </a:t>
            </a:r>
            <a:r>
              <a:rPr lang="en" i="1"/>
              <a:t>and quantify the impact of our approximations.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typically means using Monte Carlo methods, generating and reducing many realizations of the dataset to understand its statistics.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Planck we generated 10,000 detailed mission realizations using NERSC’s 130,000-core Cray XC30.</a:t>
            </a:r>
            <a:endParaRPr/>
          </a:p>
        </p:txBody>
      </p:sp>
      <p:pic>
        <p:nvPicPr>
          <p:cNvPr id="306" name="Google Shape;30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0000">
            <a:off x="6241230" y="377977"/>
            <a:ext cx="2169066" cy="193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9" title="ffp8_noise_3x3_1080_26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400" y="2092750"/>
            <a:ext cx="4267200" cy="27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3 - CMB-S4</a:t>
            </a:r>
            <a:endParaRPr/>
          </a:p>
        </p:txBody>
      </p:sp>
      <p:sp>
        <p:nvSpPr>
          <p:cNvPr id="313" name="Google Shape;313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8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CMB-S4 will be the ultimate ground-based CMB experiment.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7 years with 550,000 detectors on 21 telescopes at the South Pole and in Chile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Temperature and polarization data at 8 frequencies: 20 - 280 GHz</a:t>
            </a:r>
            <a:endParaRPr/>
          </a:p>
        </p:txBody>
      </p:sp>
      <p:pic>
        <p:nvPicPr>
          <p:cNvPr id="314" name="Google Shape;31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275" y="190350"/>
            <a:ext cx="4172675" cy="233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8275" y="2608100"/>
            <a:ext cx="4172677" cy="234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CMB-S4 Analysis - The Challenges</a:t>
            </a:r>
            <a:endParaRPr/>
          </a:p>
        </p:txBody>
      </p:sp>
      <p:sp>
        <p:nvSpPr>
          <p:cNvPr id="321" name="Google Shape;321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PRECISION - ALGORITHMS</a:t>
            </a:r>
            <a:endParaRPr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1000x higher systematics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Atmosphere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Ground pickup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Polarization modulator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100x lower systematics threshold</a:t>
            </a:r>
            <a:endParaRPr/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900" y="3039975"/>
            <a:ext cx="2341899" cy="15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1"/>
          <p:cNvSpPr txBox="1">
            <a:spLocks noGrp="1"/>
          </p:cNvSpPr>
          <p:nvPr>
            <p:ph type="body" idx="1"/>
          </p:nvPr>
        </p:nvSpPr>
        <p:spPr>
          <a:xfrm>
            <a:off x="4572000" y="1152475"/>
            <a:ext cx="4260300" cy="3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PERFORMANCE - IMPLEMENTATIONS</a:t>
            </a:r>
            <a:endParaRPr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1000x larger data volume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100x fewer watts per FLOP</a:t>
            </a:r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1"/>
          </p:nvPr>
        </p:nvSpPr>
        <p:spPr>
          <a:xfrm>
            <a:off x="311700" y="4634675"/>
            <a:ext cx="85206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i="1"/>
              <a:t>Overall we will need a 10</a:t>
            </a:r>
            <a:r>
              <a:rPr lang="en" i="1" baseline="30000"/>
              <a:t>10</a:t>
            </a:r>
            <a:r>
              <a:rPr lang="en" i="1"/>
              <a:t>-fold improvement in our computational efficiency!</a:t>
            </a:r>
            <a:endParaRPr i="1"/>
          </a:p>
        </p:txBody>
      </p:sp>
      <p:pic>
        <p:nvPicPr>
          <p:cNvPr id="325" name="Google Shape;32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6803" y="1914438"/>
            <a:ext cx="2286049" cy="216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Elementary School To College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the age of 5 I knew I wanted to be a mathematician.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My middle school ran out of maths books for me.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wrote my first computer program (on punch cards!) when I was 10.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high school I never had to study for math exams and routinely got 100%.</a:t>
            </a:r>
            <a:endParaRPr/>
          </a:p>
          <a:p>
            <a:pPr marL="457200" marR="2388802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my “3” A-Levels (cf. NEWTs) I did Maths, Further Maths, Higher Maths, Physics &amp; Chemistry.</a:t>
            </a:r>
            <a:endParaRPr/>
          </a:p>
          <a:p>
            <a:pPr marL="457200" marR="2388802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My only college application was to read Maths at Trinity College, Cambridge.</a:t>
            </a:r>
            <a:endParaRPr/>
          </a:p>
          <a:p>
            <a:pPr marL="914400" marR="2388802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In the UK university students study a single subject, chosen when applying.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">
            <a:off x="6192613" y="2571750"/>
            <a:ext cx="2414500" cy="217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CMB-S4 Analysis - The Solution</a:t>
            </a:r>
            <a:endParaRPr/>
          </a:p>
        </p:txBody>
      </p:sp>
      <p:sp>
        <p:nvSpPr>
          <p:cNvPr id="331" name="Google Shape;331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in progress!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we know is that it will involve combining computer &amp; computational science, experimental &amp; theoretical cosmology.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337" name="Google Shape;337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Cosmic Microwave Background radiation provides a unique probe of the entire history of the Universe.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quest for fainter and fainter signals requires 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bigger and bigger data volumes, and 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tighter and tighter control of systematics.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Exponential data growth and increasingly complex analyses compels us to stay on the leading edge of high performance computing.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analysis methods, algorithms and implementations necessarily evolve with both the data volumes and HPC architectures.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CMB-S4 and power-constrained, post-Moore’s Law, HPC pose the most challenging data/architecture combination we have yet faced.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311700" y="452475"/>
            <a:ext cx="8520600" cy="41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Questions?</a:t>
            </a:r>
            <a:endParaRPr sz="6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Trinity College, Cambridge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I arrived at Trinity I was one of a tiny minority of students who had not been to a “public” school - the most exclusive private schools in England.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schools included an extra year to prepare their pupils for the special Oxford &amp; Cambridge entrance exams.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the outset I was a year behind my peers, and Cambridge had a sink-or-swim, teach-to-the-top-of-the-class, approach.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the final exam of my 2nd year all I could do was write my name!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my 3rd year I switched to Social &amp; Political Science, and moved out of college accommodation into a halfway house run by Social Services, mixing students and people coming out of mental handicap institutions.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 Of Academia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graduation I stayed in Cambridge working at the 						After School Playcenter where I had volunteered as a student.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joined the appropriate trade union and was immediately made shop steward for all employees in the non-profit sector in Cambridgeshire.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Employees of non-profit organizations face a very particular set of challenges.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a year I was offered a full-time job in the union office, and also became active representing union employees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Employees of unions also face a very particular set of challenges.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Although representing people having problems at work was very rewarding, I missed the intellectual challenge of academia.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9444" y="4277700"/>
            <a:ext cx="199906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8869" y="161794"/>
            <a:ext cx="1579625" cy="157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Returning To Academia</a:t>
            </a: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During my union office lunch breaks I started sneaking in to 			Stephen Hawking’s undergraduate cosmology lectures.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lectures were amazing; the book is unreadable!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During my long weekend commutes I started reading popular particle physics &amp; cosmology books like Steven Weinberg’s “The First 3 Minutes”.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was accepted onto a 2-year part-time (evenings) Masters Degree in Astrophysics at Queen Mary College, London and got a temporary job at a nearby union office.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 that job expired, I was also accepted onto a 1-year full-time Masters Degree in Computer Science at Queen Mary College.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Doing 2 Masters Degrees simultaneously is challenging!</a:t>
            </a:r>
            <a:endParaRPr sz="1800"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0001">
            <a:off x="7610775" y="628425"/>
            <a:ext cx="772900" cy="11563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/>
          <p:nvPr/>
        </p:nvSpPr>
        <p:spPr>
          <a:xfrm>
            <a:off x="7219925" y="428864"/>
            <a:ext cx="1554600" cy="1555500"/>
          </a:xfrm>
          <a:prstGeom prst="noSmoking">
            <a:avLst>
              <a:gd name="adj" fmla="val 4884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9997">
            <a:off x="6604426" y="1777048"/>
            <a:ext cx="2402044" cy="31076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Doctoral &amp; Postdoctoral Work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double-graduating, I was accepted into a 3-year PhD program in Cosmology at the University of Sussex, studying topological defects.</a:t>
            </a:r>
            <a:endParaRPr/>
          </a:p>
          <a:p>
            <a:pPr marL="457200" marR="1934969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My computing training was extremely useful - within weeks I was running numerical simulations of defect formation and evolution, and within 3 months had published my first academic paper.</a:t>
            </a:r>
            <a:endParaRPr/>
          </a:p>
          <a:p>
            <a:pPr marL="457200" marR="1934969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2-year postdoctoral positions followed at Imperial College, London and then Dartmouth College, in both cases working on numerical simulations of early-universe phase transitions.</a:t>
            </a:r>
            <a:endParaRPr/>
          </a:p>
          <a:p>
            <a:pPr marL="457200" marR="1934969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Based on my cosmology + computing skills, I was then offered a postdoctoral position in cosmological data analysis at UC Berkeley.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Series Of Fortunate Events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1997, just as I moved to Berkeley, the DOE’s flagship supercomputer center (NERSC) was being relocated to Berkeley Lab, and I was immediately offered a postdoc position doing cosmological data analysis there instead.</a:t>
            </a:r>
            <a:endParaRPr/>
          </a:p>
          <a:p>
            <a:pPr marL="457200" marR="1949183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2000, just as Berkeley Lab had to decide whether to promote me to a long-term position, we published the BOOMERanG results showing that the Universe was flat, which made the front page of Nature.</a:t>
            </a:r>
            <a:endParaRPr/>
          </a:p>
          <a:p>
            <a:pPr marL="457200" marR="1949183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2001, just as I needed a Green Card to stay in the US, the rules were temporarily changed to fast-track people    in computing and I received mine in only 6 months.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99990">
            <a:off x="6807762" y="2324621"/>
            <a:ext cx="1918200" cy="253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2122</Words>
  <Application>Microsoft Office PowerPoint</Application>
  <PresentationFormat>On-screen Show (16:9)</PresentationFormat>
  <Paragraphs>247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Proxima Nova</vt:lpstr>
      <vt:lpstr>Arial</vt:lpstr>
      <vt:lpstr>Spearmint</vt:lpstr>
      <vt:lpstr>Big Bang, Big Data, Big Iron</vt:lpstr>
      <vt:lpstr>PowerPoint Presentation</vt:lpstr>
      <vt:lpstr>My Story</vt:lpstr>
      <vt:lpstr>From Elementary School To College</vt:lpstr>
      <vt:lpstr>Trinity College, Cambridge</vt:lpstr>
      <vt:lpstr>Out Of Academia</vt:lpstr>
      <vt:lpstr>Returning To Academia</vt:lpstr>
      <vt:lpstr>Doctoral &amp; Postdoctoral Work</vt:lpstr>
      <vt:lpstr>A Series Of Fortunate Events</vt:lpstr>
      <vt:lpstr>Being a Lab Scientist</vt:lpstr>
      <vt:lpstr>PowerPoint Presentation</vt:lpstr>
      <vt:lpstr>Cosmology</vt:lpstr>
      <vt:lpstr>1916 - General Relativity</vt:lpstr>
      <vt:lpstr>1929 - The Expanding Universe</vt:lpstr>
      <vt:lpstr>1930-60s - Steady State or Big Bang</vt:lpstr>
      <vt:lpstr>1948 - Cosmic Microwave Background: Prediction</vt:lpstr>
      <vt:lpstr>1964 - Cosmic Microwave Background: Detection</vt:lpstr>
      <vt:lpstr>1992 - Cosmic Microwave Background: Fluctuations</vt:lpstr>
      <vt:lpstr>1998 - The Accelerating Universe</vt:lpstr>
      <vt:lpstr>2000 - The Concordance Cosmology</vt:lpstr>
      <vt:lpstr>PowerPoint Presentation</vt:lpstr>
      <vt:lpstr>Decoding The CMB</vt:lpstr>
      <vt:lpstr>CMB Science</vt:lpstr>
      <vt:lpstr>CMB Maps</vt:lpstr>
      <vt:lpstr>CMB Power Spectra</vt:lpstr>
      <vt:lpstr>CMB Signals</vt:lpstr>
      <vt:lpstr>CMB Observations</vt:lpstr>
      <vt:lpstr>CMB Data Sets</vt:lpstr>
      <vt:lpstr>Quick Quiz …</vt:lpstr>
      <vt:lpstr>Supercomputers &amp; The CMB</vt:lpstr>
      <vt:lpstr>Data Analysis</vt:lpstr>
      <vt:lpstr>CMB Data Analysis</vt:lpstr>
      <vt:lpstr>Case 1 - BOOMERanG</vt:lpstr>
      <vt:lpstr>BOOMERanG Analysis</vt:lpstr>
      <vt:lpstr>Case 2 - Planck</vt:lpstr>
      <vt:lpstr>Planck Analysis - The Challenge</vt:lpstr>
      <vt:lpstr>Planck Analysis - The Solution</vt:lpstr>
      <vt:lpstr>Case 3 - CMB-S4</vt:lpstr>
      <vt:lpstr>CMB-S4 Analysis - The Challenges</vt:lpstr>
      <vt:lpstr>CMB-S4 Analysis - The Solution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Bang, Big Data, Big Iron</dc:title>
  <dc:creator>Laurie Kerrigan</dc:creator>
  <cp:lastModifiedBy>Laurie Kerrigan</cp:lastModifiedBy>
  <cp:revision>2</cp:revision>
  <dcterms:modified xsi:type="dcterms:W3CDTF">2022-07-07T18:43:39Z</dcterms:modified>
</cp:coreProperties>
</file>