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Oswald" panose="020B0604020202020204" charset="0"/>
      <p:regular r:id="rId14"/>
      <p:bold r:id="rId15"/>
    </p:embeddedFont>
    <p:embeddedFont>
      <p:font typeface="Average"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they are investigating, basic laws of physics involved, how the question is being investigated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78b9160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378b9160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a86c1ef0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a86c1ef0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78b9160f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78b9160f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Then brother had a book that introduced him to physics in middle school</a:t>
            </a:r>
            <a:endParaRPr/>
          </a:p>
          <a:p>
            <a:pPr marL="457200" lvl="0" indent="-298450" algn="l" rtl="0">
              <a:spcBef>
                <a:spcPts val="0"/>
              </a:spcBef>
              <a:spcAft>
                <a:spcPts val="0"/>
              </a:spcAft>
              <a:buSzPts val="1100"/>
              <a:buChar char="-"/>
            </a:pPr>
            <a:r>
              <a:rPr lang="en"/>
              <a:t>At berkeley. He has roughly three years left. </a:t>
            </a:r>
            <a:endParaRPr/>
          </a:p>
          <a:p>
            <a:pPr marL="457200" lvl="0" indent="-298450" algn="l" rtl="0">
              <a:spcBef>
                <a:spcPts val="0"/>
              </a:spcBef>
              <a:spcAft>
                <a:spcPts val="0"/>
              </a:spcAft>
              <a:buSzPts val="1100"/>
              <a:buChar char="-"/>
            </a:pPr>
            <a:r>
              <a:rPr lang="en"/>
              <a:t>During the last couple of years, has been involved in machine learning, statistics, and many more aspects of research in particle physics. He does hope to actually go to Cern as Covid has greatly hindered that. </a:t>
            </a:r>
            <a:endParaRPr/>
          </a:p>
          <a:p>
            <a:pPr marL="457200" lvl="0" indent="-298450" algn="l" rtl="0">
              <a:spcBef>
                <a:spcPts val="0"/>
              </a:spcBef>
              <a:spcAft>
                <a:spcPts val="0"/>
              </a:spcAft>
              <a:buSzPts val="1100"/>
              <a:buChar char="-"/>
            </a:pPr>
            <a:r>
              <a:rPr lang="en"/>
              <a:t>Tries to get as much as can out of data</a:t>
            </a:r>
            <a:endParaRPr/>
          </a:p>
          <a:p>
            <a:pPr marL="457200" lvl="0" indent="-298450" algn="l" rtl="0">
              <a:spcBef>
                <a:spcPts val="0"/>
              </a:spcBef>
              <a:spcAft>
                <a:spcPts val="0"/>
              </a:spcAft>
              <a:buSzPts val="1100"/>
              <a:buChar char="-"/>
            </a:pPr>
            <a:r>
              <a:rPr lang="en"/>
              <a:t>HIs area of research is the Higgs Boson and how it interacts with matter particles, in particular, the Top Quark because it is the heaviest. This research has the potential to even help identify differences between matter and antimatter. </a:t>
            </a:r>
            <a:endParaRPr/>
          </a:p>
          <a:p>
            <a:pPr marL="45720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78b9160fa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78b9160fa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Daily routine </a:t>
            </a:r>
            <a:endParaRPr/>
          </a:p>
          <a:p>
            <a:pPr marL="457200" lvl="0" indent="-298450" algn="l" rtl="0">
              <a:spcBef>
                <a:spcPts val="0"/>
              </a:spcBef>
              <a:spcAft>
                <a:spcPts val="0"/>
              </a:spcAft>
              <a:buSzPts val="1100"/>
              <a:buChar char="-"/>
            </a:pPr>
            <a:r>
              <a:rPr lang="en"/>
              <a:t>Flexibility as grad student in terms of what he does but on a normal day, he tries to work as much as possible </a:t>
            </a:r>
            <a:endParaRPr/>
          </a:p>
          <a:p>
            <a:pPr marL="457200" lvl="0" indent="-298450" algn="l" rtl="0">
              <a:spcBef>
                <a:spcPts val="0"/>
              </a:spcBef>
              <a:spcAft>
                <a:spcPts val="0"/>
              </a:spcAft>
              <a:buSzPts val="1100"/>
              <a:buChar char="-"/>
            </a:pPr>
            <a:r>
              <a:rPr lang="en"/>
              <a:t>European time zone meetings start at 7 am and therefore Ryan is up at 6:45 </a:t>
            </a:r>
            <a:endParaRPr/>
          </a:p>
          <a:p>
            <a:pPr marL="457200" lvl="0" indent="-298450" algn="l" rtl="0">
              <a:spcBef>
                <a:spcPts val="0"/>
              </a:spcBef>
              <a:spcAft>
                <a:spcPts val="0"/>
              </a:spcAft>
              <a:buSzPts val="1100"/>
              <a:buChar char="-"/>
            </a:pPr>
            <a:r>
              <a:rPr lang="en"/>
              <a:t>At around 9/9:30 Ryan makes breakfast and goes up to the Lab </a:t>
            </a:r>
            <a:endParaRPr/>
          </a:p>
          <a:p>
            <a:pPr marL="457200" lvl="0" indent="-298450" algn="l" rtl="0">
              <a:spcBef>
                <a:spcPts val="0"/>
              </a:spcBef>
              <a:spcAft>
                <a:spcPts val="0"/>
              </a:spcAft>
              <a:buSzPts val="1100"/>
              <a:buChar char="-"/>
            </a:pPr>
            <a:r>
              <a:rPr lang="en"/>
              <a:t>He then sets up his laptop and works for a few hours </a:t>
            </a:r>
            <a:endParaRPr/>
          </a:p>
          <a:p>
            <a:pPr marL="457200" lvl="0" indent="-298450" algn="l" rtl="0">
              <a:spcBef>
                <a:spcPts val="0"/>
              </a:spcBef>
              <a:spcAft>
                <a:spcPts val="0"/>
              </a:spcAft>
              <a:buSzPts val="1100"/>
              <a:buChar char="-"/>
            </a:pPr>
            <a:r>
              <a:rPr lang="en"/>
              <a:t>Around noon he has lunch in a big group </a:t>
            </a:r>
            <a:endParaRPr/>
          </a:p>
          <a:p>
            <a:pPr marL="457200" lvl="0" indent="-298450" algn="l" rtl="0">
              <a:spcBef>
                <a:spcPts val="0"/>
              </a:spcBef>
              <a:spcAft>
                <a:spcPts val="0"/>
              </a:spcAft>
              <a:buSzPts val="1100"/>
              <a:buChar char="-"/>
            </a:pPr>
            <a:r>
              <a:rPr lang="en"/>
              <a:t>Ryan then attends a few more meetings from 2-4. Ryan attends l</a:t>
            </a:r>
            <a:r>
              <a:rPr lang="en">
                <a:solidFill>
                  <a:schemeClr val="dk1"/>
                </a:solidFill>
              </a:rPr>
              <a:t>ots of meetings as they are about 3000 collaborators on his project </a:t>
            </a:r>
            <a:endParaRPr/>
          </a:p>
          <a:p>
            <a:pPr marL="457200" lvl="0" indent="-298450" algn="l" rtl="0">
              <a:spcBef>
                <a:spcPts val="0"/>
              </a:spcBef>
              <a:spcAft>
                <a:spcPts val="0"/>
              </a:spcAft>
              <a:buSzPts val="1100"/>
              <a:buChar char="-"/>
            </a:pPr>
            <a:r>
              <a:rPr lang="en"/>
              <a:t>He then works some more ans heads home</a:t>
            </a:r>
            <a:endParaRPr/>
          </a:p>
          <a:p>
            <a:pPr marL="457200" lvl="0" indent="-298450" algn="l" rtl="0">
              <a:spcBef>
                <a:spcPts val="0"/>
              </a:spcBef>
              <a:spcAft>
                <a:spcPts val="0"/>
              </a:spcAft>
              <a:buSzPts val="1100"/>
              <a:buChar char="-"/>
            </a:pPr>
            <a:r>
              <a:rPr lang="en"/>
              <a:t>He has meetings everyday but he tries to keep Wednesdays and Fridays free </a:t>
            </a:r>
            <a:endParaRPr/>
          </a:p>
          <a:p>
            <a:pPr marL="0" lvl="0" indent="0" algn="l" rtl="0">
              <a:spcBef>
                <a:spcPts val="0"/>
              </a:spcBef>
              <a:spcAft>
                <a:spcPts val="0"/>
              </a:spcAft>
              <a:buNone/>
            </a:pPr>
            <a:r>
              <a:rPr lang="en"/>
              <a:t>Collaboration </a:t>
            </a:r>
            <a:endParaRPr/>
          </a:p>
          <a:p>
            <a:pPr marL="457200" lvl="0" indent="-298450" algn="l" rtl="0">
              <a:spcBef>
                <a:spcPts val="0"/>
              </a:spcBef>
              <a:spcAft>
                <a:spcPts val="0"/>
              </a:spcAft>
              <a:buSzPts val="1100"/>
              <a:buChar char="-"/>
            </a:pPr>
            <a:r>
              <a:rPr lang="en"/>
              <a:t>Meetings </a:t>
            </a:r>
            <a:endParaRPr/>
          </a:p>
          <a:p>
            <a:pPr marL="914400" lvl="1" indent="-298450" algn="l" rtl="0">
              <a:spcBef>
                <a:spcPts val="0"/>
              </a:spcBef>
              <a:spcAft>
                <a:spcPts val="0"/>
              </a:spcAft>
              <a:buSzPts val="1100"/>
              <a:buChar char="-"/>
            </a:pPr>
            <a:r>
              <a:rPr lang="en"/>
              <a:t>He discusses any progress he has made in the research and they share suggestions and ideas </a:t>
            </a:r>
            <a:endParaRPr/>
          </a:p>
          <a:p>
            <a:pPr marL="914400" lvl="1" indent="-298450" algn="l" rtl="0">
              <a:spcBef>
                <a:spcPts val="0"/>
              </a:spcBef>
              <a:spcAft>
                <a:spcPts val="0"/>
              </a:spcAft>
              <a:buSzPts val="1100"/>
              <a:buChar char="-"/>
            </a:pPr>
            <a:r>
              <a:rPr lang="en"/>
              <a:t>He also uses slack or skype to communicate with his smaller project groups </a:t>
            </a:r>
            <a:endParaRPr/>
          </a:p>
          <a:p>
            <a:pPr marL="914400" lvl="1" indent="-298450" algn="l" rtl="0">
              <a:spcBef>
                <a:spcPts val="0"/>
              </a:spcBef>
              <a:spcAft>
                <a:spcPts val="0"/>
              </a:spcAft>
              <a:buSzPts val="1100"/>
              <a:buChar char="-"/>
            </a:pPr>
            <a:r>
              <a:rPr lang="en"/>
              <a:t>For his colleagues that are at the Berkeley Lab, they meet up in pearson in the office </a:t>
            </a:r>
            <a:endParaRPr/>
          </a:p>
          <a:p>
            <a:pPr marL="914400" lvl="1" indent="-298450" algn="l" rtl="0">
              <a:spcBef>
                <a:spcPts val="0"/>
              </a:spcBef>
              <a:spcAft>
                <a:spcPts val="0"/>
              </a:spcAft>
              <a:buSzPts val="1100"/>
              <a:buChar char="-"/>
            </a:pPr>
            <a:r>
              <a:rPr lang="en"/>
              <a:t>For his colleagues that are working international they usually meet online  </a:t>
            </a:r>
            <a:endParaRPr/>
          </a:p>
          <a:p>
            <a:pPr marL="914400" lvl="1" indent="-298450" algn="l" rtl="0">
              <a:spcBef>
                <a:spcPts val="0"/>
              </a:spcBef>
              <a:spcAft>
                <a:spcPts val="0"/>
              </a:spcAft>
              <a:buSzPts val="1100"/>
              <a:buChar char="-"/>
            </a:pPr>
            <a:r>
              <a:rPr lang="en"/>
              <a:t>With his Grad students that are working on the same projects, he usually meets them at their homes or his home  </a:t>
            </a: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78b9160fa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378b9160fa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Started this experiment before he was born and discovered the Higgs Boson when he was in highschool </a:t>
            </a:r>
            <a:endParaRPr/>
          </a:p>
          <a:p>
            <a:pPr marL="0" lvl="0" indent="0" algn="l" rtl="0">
              <a:spcBef>
                <a:spcPts val="0"/>
              </a:spcBef>
              <a:spcAft>
                <a:spcPts val="0"/>
              </a:spcAft>
              <a:buNone/>
            </a:pPr>
            <a:r>
              <a:rPr lang="en"/>
              <a:t>Even the projects he works on involve a lifetime of research </a:t>
            </a:r>
            <a:endParaRPr/>
          </a:p>
          <a:p>
            <a:pPr marL="457200" lvl="0" indent="-298450" algn="l" rtl="0">
              <a:spcBef>
                <a:spcPts val="0"/>
              </a:spcBef>
              <a:spcAft>
                <a:spcPts val="0"/>
              </a:spcAft>
              <a:buSzPts val="1100"/>
              <a:buChar char="-"/>
            </a:pPr>
            <a:r>
              <a:rPr lang="en"/>
              <a:t>Stage 1: The beginning of the r&amp;D stage when they are trying to figure if this can work – a lot of thing to do to get ready </a:t>
            </a:r>
            <a:endParaRPr/>
          </a:p>
          <a:p>
            <a:pPr marL="457200" lvl="0" indent="-298450" algn="l" rtl="0">
              <a:spcBef>
                <a:spcPts val="0"/>
              </a:spcBef>
              <a:spcAft>
                <a:spcPts val="0"/>
              </a:spcAft>
              <a:buSzPts val="1100"/>
              <a:buChar char="-"/>
            </a:pPr>
            <a:r>
              <a:rPr lang="en"/>
              <a:t>S2: After you figure out that this can work, you have to figure out how to best make it work, lots of ideas, trials </a:t>
            </a:r>
            <a:endParaRPr/>
          </a:p>
          <a:p>
            <a:pPr marL="457200" lvl="0" indent="-298450" algn="l" rtl="0">
              <a:spcBef>
                <a:spcPts val="0"/>
              </a:spcBef>
              <a:spcAft>
                <a:spcPts val="0"/>
              </a:spcAft>
              <a:buSzPts val="1100"/>
              <a:buChar char="-"/>
            </a:pPr>
            <a:r>
              <a:rPr lang="en"/>
              <a:t>S3: Last part is finalizing where you get ready to perform the experiment and explain to people why and how you are planning to do this. He also says that you have to make good plots with data and detail what they did </a:t>
            </a:r>
            <a:endParaRPr/>
          </a:p>
          <a:p>
            <a:pPr marL="457200" lvl="0" indent="-298450" algn="l" rtl="0">
              <a:spcBef>
                <a:spcPts val="0"/>
              </a:spcBef>
              <a:spcAft>
                <a:spcPts val="0"/>
              </a:spcAft>
              <a:buSzPts val="1100"/>
              <a:buChar char="-"/>
            </a:pPr>
            <a:r>
              <a:rPr lang="en">
                <a:solidFill>
                  <a:schemeClr val="dk1"/>
                </a:solidFill>
              </a:rPr>
              <a:t>Favourite stage: Stage 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78b9160fa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78b9160fa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amrutha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78b9160fa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378b9160fa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amrutha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78b9160f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78b9160f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78b9160fa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378b9160fa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78b9160f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78b9160f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XfTb0sD7Tay1p6N4nOchPlqrmCf-u-hE/vie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Ryan Roberts</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Brendan, Marcus, Amrutha, Jia, and Minsung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Lab Equipment + Final Advice</a:t>
            </a:r>
            <a:endParaRPr/>
          </a:p>
        </p:txBody>
      </p:sp>
      <p:sp>
        <p:nvSpPr>
          <p:cNvPr id="123" name="Google Shape;123;p22"/>
          <p:cNvSpPr txBox="1">
            <a:spLocks noGrp="1"/>
          </p:cNvSpPr>
          <p:nvPr>
            <p:ph type="body" idx="1"/>
          </p:nvPr>
        </p:nvSpPr>
        <p:spPr>
          <a:xfrm>
            <a:off x="360050" y="1134338"/>
            <a:ext cx="5107500" cy="1775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It’s a fun job!</a:t>
            </a:r>
            <a:endParaRPr/>
          </a:p>
          <a:p>
            <a:pPr marL="457200" lvl="0" indent="-342900" algn="l" rtl="0">
              <a:spcBef>
                <a:spcPts val="0"/>
              </a:spcBef>
              <a:spcAft>
                <a:spcPts val="0"/>
              </a:spcAft>
              <a:buSzPts val="1800"/>
              <a:buChar char="➔"/>
            </a:pPr>
            <a:r>
              <a:rPr lang="en"/>
              <a:t>Not as hard as you think to be apart of research</a:t>
            </a:r>
            <a:endParaRPr/>
          </a:p>
          <a:p>
            <a:pPr marL="457200" lvl="0" indent="-342900" algn="l" rtl="0">
              <a:spcBef>
                <a:spcPts val="0"/>
              </a:spcBef>
              <a:spcAft>
                <a:spcPts val="0"/>
              </a:spcAft>
              <a:buSzPts val="1800"/>
              <a:buChar char="➔"/>
            </a:pPr>
            <a:r>
              <a:rPr lang="en"/>
              <a:t>People scared away by the math in physics</a:t>
            </a:r>
            <a:endParaRPr/>
          </a:p>
          <a:p>
            <a:pPr marL="457200" lvl="0" indent="-342900" algn="l" rtl="0">
              <a:spcBef>
                <a:spcPts val="0"/>
              </a:spcBef>
              <a:spcAft>
                <a:spcPts val="0"/>
              </a:spcAft>
              <a:buSzPts val="1800"/>
              <a:buChar char="➔"/>
            </a:pPr>
            <a:r>
              <a:rPr lang="en"/>
              <a:t>Doing research ≠ being in class</a:t>
            </a:r>
            <a:endParaRPr/>
          </a:p>
        </p:txBody>
      </p:sp>
      <p:pic>
        <p:nvPicPr>
          <p:cNvPr id="124" name="Google Shape;124;p22"/>
          <p:cNvPicPr preferRelativeResize="0"/>
          <p:nvPr/>
        </p:nvPicPr>
        <p:blipFill rotWithShape="1">
          <a:blip r:embed="rId3">
            <a:alphaModFix/>
          </a:blip>
          <a:srcRect b="7201"/>
          <a:stretch/>
        </p:blipFill>
        <p:spPr>
          <a:xfrm>
            <a:off x="5741625" y="3184950"/>
            <a:ext cx="3171700" cy="1647200"/>
          </a:xfrm>
          <a:prstGeom prst="rect">
            <a:avLst/>
          </a:prstGeom>
          <a:noFill/>
          <a:ln>
            <a:noFill/>
          </a:ln>
        </p:spPr>
      </p:pic>
      <p:pic>
        <p:nvPicPr>
          <p:cNvPr id="125" name="Google Shape;125;p22"/>
          <p:cNvPicPr preferRelativeResize="0"/>
          <p:nvPr/>
        </p:nvPicPr>
        <p:blipFill rotWithShape="1">
          <a:blip r:embed="rId4">
            <a:alphaModFix/>
          </a:blip>
          <a:srcRect b="6672"/>
          <a:stretch/>
        </p:blipFill>
        <p:spPr>
          <a:xfrm>
            <a:off x="5663800" y="1178825"/>
            <a:ext cx="3412325" cy="1775100"/>
          </a:xfrm>
          <a:prstGeom prst="rect">
            <a:avLst/>
          </a:prstGeom>
          <a:noFill/>
          <a:ln>
            <a:noFill/>
          </a:ln>
        </p:spPr>
      </p:pic>
      <p:pic>
        <p:nvPicPr>
          <p:cNvPr id="126" name="Google Shape;126;p22"/>
          <p:cNvPicPr preferRelativeResize="0"/>
          <p:nvPr/>
        </p:nvPicPr>
        <p:blipFill>
          <a:blip r:embed="rId5">
            <a:alphaModFix/>
          </a:blip>
          <a:stretch>
            <a:fillRect/>
          </a:stretch>
        </p:blipFill>
        <p:spPr>
          <a:xfrm>
            <a:off x="3676448" y="3026038"/>
            <a:ext cx="1791115" cy="2028071"/>
          </a:xfrm>
          <a:prstGeom prst="rect">
            <a:avLst/>
          </a:prstGeom>
          <a:noFill/>
          <a:ln>
            <a:noFill/>
          </a:ln>
        </p:spPr>
      </p:pic>
      <p:pic>
        <p:nvPicPr>
          <p:cNvPr id="127" name="Google Shape;127;p22"/>
          <p:cNvPicPr preferRelativeResize="0"/>
          <p:nvPr/>
        </p:nvPicPr>
        <p:blipFill>
          <a:blip r:embed="rId6">
            <a:alphaModFix/>
          </a:blip>
          <a:stretch>
            <a:fillRect/>
          </a:stretch>
        </p:blipFill>
        <p:spPr>
          <a:xfrm>
            <a:off x="152400" y="3061838"/>
            <a:ext cx="3371647" cy="18303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is Ryan Roberts?</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“Math kid” in school</a:t>
            </a:r>
            <a:endParaRPr sz="2200"/>
          </a:p>
          <a:p>
            <a:pPr marL="457200" lvl="0" indent="-368300" algn="l" rtl="0">
              <a:spcBef>
                <a:spcPts val="0"/>
              </a:spcBef>
              <a:spcAft>
                <a:spcPts val="0"/>
              </a:spcAft>
              <a:buSzPts val="2200"/>
              <a:buChar char="➔"/>
            </a:pPr>
            <a:r>
              <a:rPr lang="en" sz="2200"/>
              <a:t>Liked tangible results and big machines</a:t>
            </a:r>
            <a:endParaRPr sz="2200"/>
          </a:p>
          <a:p>
            <a:pPr marL="457200" lvl="0" indent="-368300" algn="l" rtl="0">
              <a:spcBef>
                <a:spcPts val="0"/>
              </a:spcBef>
              <a:spcAft>
                <a:spcPts val="0"/>
              </a:spcAft>
              <a:buSzPts val="2200"/>
              <a:buChar char="➔"/>
            </a:pPr>
            <a:r>
              <a:rPr lang="en" sz="2200"/>
              <a:t>Works with Atlas Group At LBL</a:t>
            </a:r>
            <a:endParaRPr sz="2200"/>
          </a:p>
          <a:p>
            <a:pPr marL="457200" lvl="0" indent="-368300" algn="l" rtl="0">
              <a:spcBef>
                <a:spcPts val="0"/>
              </a:spcBef>
              <a:spcAft>
                <a:spcPts val="0"/>
              </a:spcAft>
              <a:buSzPts val="2200"/>
              <a:buChar char="➔"/>
            </a:pPr>
            <a:r>
              <a:rPr lang="en" sz="2200"/>
              <a:t>4th year of PhD in Physics </a:t>
            </a:r>
            <a:endParaRPr sz="2200"/>
          </a:p>
          <a:p>
            <a:pPr marL="914400" lvl="1" indent="-342900" algn="l" rtl="0">
              <a:spcBef>
                <a:spcPts val="0"/>
              </a:spcBef>
              <a:spcAft>
                <a:spcPts val="0"/>
              </a:spcAft>
              <a:buSzPts val="1800"/>
              <a:buChar char="◆"/>
            </a:pPr>
            <a:r>
              <a:rPr lang="en" sz="1800"/>
              <a:t>Deeply involved in many areas of research</a:t>
            </a:r>
            <a:endParaRPr sz="1800"/>
          </a:p>
          <a:p>
            <a:pPr marL="457200" lvl="0" indent="-368300" algn="l" rtl="0">
              <a:spcBef>
                <a:spcPts val="0"/>
              </a:spcBef>
              <a:spcAft>
                <a:spcPts val="0"/>
              </a:spcAft>
              <a:buSzPts val="2200"/>
              <a:buChar char="➔"/>
            </a:pPr>
            <a:r>
              <a:rPr lang="en" sz="2200"/>
              <a:t>Area of Research: Higgs Boson</a:t>
            </a:r>
            <a:endParaRPr sz="2200"/>
          </a:p>
          <a:p>
            <a:pPr marL="914400" lvl="1" indent="-342900" algn="l" rtl="0">
              <a:spcBef>
                <a:spcPts val="0"/>
              </a:spcBef>
              <a:spcAft>
                <a:spcPts val="0"/>
              </a:spcAft>
              <a:buSzPts val="1800"/>
              <a:buChar char="◆"/>
            </a:pPr>
            <a:r>
              <a:rPr lang="en" sz="1800"/>
              <a:t>Interaction with Top Quark</a:t>
            </a:r>
            <a:endParaRPr sz="1800"/>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67" name="Google Shape;67;p14"/>
          <p:cNvPicPr preferRelativeResize="0"/>
          <p:nvPr/>
        </p:nvPicPr>
        <p:blipFill rotWithShape="1">
          <a:blip r:embed="rId3">
            <a:alphaModFix/>
          </a:blip>
          <a:srcRect l="36169" t="56311" r="29185" b="14757"/>
          <a:stretch/>
        </p:blipFill>
        <p:spPr>
          <a:xfrm>
            <a:off x="6167575" y="1447625"/>
            <a:ext cx="2291700" cy="1916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Ryan’s Daily Routine and how he collaborates with others </a:t>
            </a:r>
            <a:endParaRPr/>
          </a:p>
        </p:txBody>
      </p:sp>
      <p:sp>
        <p:nvSpPr>
          <p:cNvPr id="73" name="Google Shape;73;p15"/>
          <p:cNvSpPr txBox="1">
            <a:spLocks noGrp="1"/>
          </p:cNvSpPr>
          <p:nvPr>
            <p:ph type="body" idx="1"/>
          </p:nvPr>
        </p:nvSpPr>
        <p:spPr>
          <a:xfrm>
            <a:off x="311700" y="1152475"/>
            <a:ext cx="7980600" cy="36621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Typical Daily Routine </a:t>
            </a:r>
            <a:endParaRPr sz="1900"/>
          </a:p>
          <a:p>
            <a:pPr marL="914400" lvl="1" indent="-323850" algn="l" rtl="0">
              <a:spcBef>
                <a:spcPts val="0"/>
              </a:spcBef>
              <a:spcAft>
                <a:spcPts val="0"/>
              </a:spcAft>
              <a:buSzPts val="1500"/>
              <a:buChar char="◆"/>
            </a:pPr>
            <a:r>
              <a:rPr lang="en" sz="1500"/>
              <a:t>European time zone </a:t>
            </a:r>
            <a:endParaRPr sz="1500"/>
          </a:p>
          <a:p>
            <a:pPr marL="914400" lvl="1" indent="-323850" algn="l" rtl="0">
              <a:spcBef>
                <a:spcPts val="0"/>
              </a:spcBef>
              <a:spcAft>
                <a:spcPts val="0"/>
              </a:spcAft>
              <a:buSzPts val="1500"/>
              <a:buChar char="◆"/>
            </a:pPr>
            <a:r>
              <a:rPr lang="en" sz="1500"/>
              <a:t>Breakfast </a:t>
            </a:r>
            <a:endParaRPr sz="1500"/>
          </a:p>
          <a:p>
            <a:pPr marL="914400" lvl="1" indent="-323850" algn="l" rtl="0">
              <a:spcBef>
                <a:spcPts val="0"/>
              </a:spcBef>
              <a:spcAft>
                <a:spcPts val="0"/>
              </a:spcAft>
              <a:buSzPts val="1500"/>
              <a:buChar char="◆"/>
            </a:pPr>
            <a:r>
              <a:rPr lang="en" sz="1500"/>
              <a:t>Work  </a:t>
            </a:r>
            <a:endParaRPr sz="1500"/>
          </a:p>
          <a:p>
            <a:pPr marL="914400" lvl="1" indent="-323850" algn="l" rtl="0">
              <a:spcBef>
                <a:spcPts val="0"/>
              </a:spcBef>
              <a:spcAft>
                <a:spcPts val="0"/>
              </a:spcAft>
              <a:buSzPts val="1500"/>
              <a:buChar char="◆"/>
            </a:pPr>
            <a:r>
              <a:rPr lang="en" sz="1500"/>
              <a:t>Meetings </a:t>
            </a:r>
            <a:endParaRPr sz="1500"/>
          </a:p>
          <a:p>
            <a:pPr marL="914400" lvl="1" indent="-323850" algn="l" rtl="0">
              <a:spcBef>
                <a:spcPts val="0"/>
              </a:spcBef>
              <a:spcAft>
                <a:spcPts val="0"/>
              </a:spcAft>
              <a:buSzPts val="1500"/>
              <a:buChar char="◆"/>
            </a:pPr>
            <a:r>
              <a:rPr lang="en" sz="1500"/>
              <a:t>Dinner</a:t>
            </a:r>
            <a:endParaRPr sz="1200"/>
          </a:p>
        </p:txBody>
      </p:sp>
      <p:pic>
        <p:nvPicPr>
          <p:cNvPr id="74" name="Google Shape;74;p15"/>
          <p:cNvPicPr preferRelativeResize="0"/>
          <p:nvPr/>
        </p:nvPicPr>
        <p:blipFill>
          <a:blip r:embed="rId3">
            <a:alphaModFix/>
          </a:blip>
          <a:stretch>
            <a:fillRect/>
          </a:stretch>
        </p:blipFill>
        <p:spPr>
          <a:xfrm>
            <a:off x="4003800" y="1381125"/>
            <a:ext cx="4288500" cy="1340150"/>
          </a:xfrm>
          <a:prstGeom prst="rect">
            <a:avLst/>
          </a:prstGeom>
          <a:noFill/>
          <a:ln>
            <a:noFill/>
          </a:ln>
        </p:spPr>
      </p:pic>
      <p:sp>
        <p:nvSpPr>
          <p:cNvPr id="75" name="Google Shape;75;p15"/>
          <p:cNvSpPr txBox="1">
            <a:spLocks noGrp="1"/>
          </p:cNvSpPr>
          <p:nvPr>
            <p:ph type="body" idx="1"/>
          </p:nvPr>
        </p:nvSpPr>
        <p:spPr>
          <a:xfrm>
            <a:off x="4737500" y="3017275"/>
            <a:ext cx="10765500" cy="2298000"/>
          </a:xfrm>
          <a:prstGeom prst="rect">
            <a:avLst/>
          </a:prstGeom>
        </p:spPr>
        <p:txBody>
          <a:bodyPr spcFirstLastPara="1" wrap="square" lIns="91425" tIns="91425" rIns="91425" bIns="91425" anchor="t" anchorCtr="0">
            <a:noAutofit/>
          </a:bodyPr>
          <a:lstStyle/>
          <a:p>
            <a:pPr marL="457200" lvl="0" indent="-361950" algn="l" rtl="0">
              <a:lnSpc>
                <a:spcPct val="95000"/>
              </a:lnSpc>
              <a:spcBef>
                <a:spcPts val="0"/>
              </a:spcBef>
              <a:spcAft>
                <a:spcPts val="0"/>
              </a:spcAft>
              <a:buSzPts val="2100"/>
              <a:buChar char="➔"/>
            </a:pPr>
            <a:r>
              <a:rPr lang="en" sz="2100"/>
              <a:t>Collaboration  </a:t>
            </a:r>
            <a:endParaRPr sz="2100"/>
          </a:p>
          <a:p>
            <a:pPr marL="914400" lvl="1" indent="-336550" algn="l" rtl="0">
              <a:lnSpc>
                <a:spcPct val="95000"/>
              </a:lnSpc>
              <a:spcBef>
                <a:spcPts val="0"/>
              </a:spcBef>
              <a:spcAft>
                <a:spcPts val="0"/>
              </a:spcAft>
              <a:buSzPts val="1700"/>
              <a:buChar char="◆"/>
            </a:pPr>
            <a:r>
              <a:rPr lang="en" sz="1700"/>
              <a:t>Meetings </a:t>
            </a:r>
            <a:endParaRPr sz="1700"/>
          </a:p>
          <a:p>
            <a:pPr marL="1371600" lvl="2" indent="-336550" algn="l" rtl="0">
              <a:lnSpc>
                <a:spcPct val="95000"/>
              </a:lnSpc>
              <a:spcBef>
                <a:spcPts val="0"/>
              </a:spcBef>
              <a:spcAft>
                <a:spcPts val="0"/>
              </a:spcAft>
              <a:buSzPts val="1700"/>
              <a:buChar char="●"/>
            </a:pPr>
            <a:r>
              <a:rPr lang="en" sz="1700"/>
              <a:t>Skype or Slack </a:t>
            </a:r>
            <a:endParaRPr sz="1700"/>
          </a:p>
          <a:p>
            <a:pPr marL="1371600" lvl="2" indent="-336550" algn="l" rtl="0">
              <a:lnSpc>
                <a:spcPct val="95000"/>
              </a:lnSpc>
              <a:spcBef>
                <a:spcPts val="0"/>
              </a:spcBef>
              <a:spcAft>
                <a:spcPts val="0"/>
              </a:spcAft>
              <a:buSzPts val="1700"/>
              <a:buChar char="●"/>
            </a:pPr>
            <a:r>
              <a:rPr lang="en" sz="1700"/>
              <a:t>In Person </a:t>
            </a:r>
            <a:endParaRPr sz="1700"/>
          </a:p>
          <a:p>
            <a:pPr marL="1371600" lvl="2" indent="-336550" algn="l" rtl="0">
              <a:lnSpc>
                <a:spcPct val="95000"/>
              </a:lnSpc>
              <a:spcBef>
                <a:spcPts val="0"/>
              </a:spcBef>
              <a:spcAft>
                <a:spcPts val="0"/>
              </a:spcAft>
              <a:buSzPts val="1700"/>
              <a:buChar char="●"/>
            </a:pPr>
            <a:r>
              <a:rPr lang="en" sz="1700"/>
              <a:t>Visiting friends </a:t>
            </a:r>
            <a:endParaRPr sz="1700"/>
          </a:p>
          <a:p>
            <a:pPr marL="0" lvl="0" indent="0" algn="l" rtl="0">
              <a:lnSpc>
                <a:spcPct val="95000"/>
              </a:lnSpc>
              <a:spcBef>
                <a:spcPts val="1200"/>
              </a:spcBef>
              <a:spcAft>
                <a:spcPts val="0"/>
              </a:spcAft>
              <a:buNone/>
            </a:pPr>
            <a:endParaRPr sz="1900"/>
          </a:p>
          <a:p>
            <a:pPr marL="0" lvl="0" indent="0" algn="l" rtl="0">
              <a:lnSpc>
                <a:spcPct val="95000"/>
              </a:lnSpc>
              <a:spcBef>
                <a:spcPts val="1200"/>
              </a:spcBef>
              <a:spcAft>
                <a:spcPts val="1200"/>
              </a:spcAft>
              <a:buNone/>
            </a:pPr>
            <a:endParaRPr sz="2000"/>
          </a:p>
        </p:txBody>
      </p:sp>
      <p:pic>
        <p:nvPicPr>
          <p:cNvPr id="76" name="Google Shape;76;p15"/>
          <p:cNvPicPr preferRelativeResize="0"/>
          <p:nvPr/>
        </p:nvPicPr>
        <p:blipFill>
          <a:blip r:embed="rId4">
            <a:alphaModFix/>
          </a:blip>
          <a:stretch>
            <a:fillRect/>
          </a:stretch>
        </p:blipFill>
        <p:spPr>
          <a:xfrm>
            <a:off x="219250" y="3150600"/>
            <a:ext cx="3726675" cy="195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Stages of Research </a:t>
            </a: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Timeline for particle physics projects are extremely long </a:t>
            </a:r>
            <a:endParaRPr/>
          </a:p>
          <a:p>
            <a:pPr marL="457200" lvl="0" indent="-342900" algn="l" rtl="0">
              <a:spcBef>
                <a:spcPts val="0"/>
              </a:spcBef>
              <a:spcAft>
                <a:spcPts val="0"/>
              </a:spcAft>
              <a:buSzPts val="1800"/>
              <a:buChar char="➔"/>
            </a:pPr>
            <a:r>
              <a:rPr lang="en"/>
              <a:t>Stage 1</a:t>
            </a:r>
            <a:endParaRPr/>
          </a:p>
          <a:p>
            <a:pPr marL="457200" lvl="0" indent="-342900" algn="l" rtl="0">
              <a:spcBef>
                <a:spcPts val="0"/>
              </a:spcBef>
              <a:spcAft>
                <a:spcPts val="0"/>
              </a:spcAft>
              <a:buSzPts val="1800"/>
              <a:buChar char="➔"/>
            </a:pPr>
            <a:r>
              <a:rPr lang="en"/>
              <a:t>Stage 2</a:t>
            </a:r>
            <a:endParaRPr/>
          </a:p>
          <a:p>
            <a:pPr marL="457200" lvl="0" indent="-342900" algn="l" rtl="0">
              <a:spcBef>
                <a:spcPts val="0"/>
              </a:spcBef>
              <a:spcAft>
                <a:spcPts val="0"/>
              </a:spcAft>
              <a:buSzPts val="1800"/>
              <a:buChar char="➔"/>
            </a:pPr>
            <a:r>
              <a:rPr lang="en"/>
              <a:t>Stage 3 </a:t>
            </a:r>
            <a:endParaRPr/>
          </a:p>
          <a:p>
            <a:pPr marL="457200" lvl="0" indent="-342900" algn="l" rtl="0">
              <a:spcBef>
                <a:spcPts val="0"/>
              </a:spcBef>
              <a:spcAft>
                <a:spcPts val="0"/>
              </a:spcAft>
              <a:buSzPts val="1800"/>
              <a:buChar char="➔"/>
            </a:pPr>
            <a:r>
              <a:rPr lang="en"/>
              <a:t>Ryan’s Favorite Stage </a:t>
            </a:r>
            <a:endParaRPr/>
          </a:p>
          <a:p>
            <a:pPr marL="0" lvl="0" indent="0" algn="l" rtl="0">
              <a:spcBef>
                <a:spcPts val="1200"/>
              </a:spcBef>
              <a:spcAft>
                <a:spcPts val="1200"/>
              </a:spcAft>
              <a:buNone/>
            </a:pPr>
            <a:endParaRPr/>
          </a:p>
        </p:txBody>
      </p:sp>
      <p:pic>
        <p:nvPicPr>
          <p:cNvPr id="83" name="Google Shape;83;p16"/>
          <p:cNvPicPr preferRelativeResize="0"/>
          <p:nvPr/>
        </p:nvPicPr>
        <p:blipFill>
          <a:blip r:embed="rId3">
            <a:alphaModFix/>
          </a:blip>
          <a:stretch>
            <a:fillRect/>
          </a:stretch>
        </p:blipFill>
        <p:spPr>
          <a:xfrm>
            <a:off x="5192898" y="1653625"/>
            <a:ext cx="3873725" cy="3280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1: Data Analysis with 4 Top Quarks</a:t>
            </a:r>
            <a:endParaRPr/>
          </a:p>
        </p:txBody>
      </p:sp>
      <p:sp>
        <p:nvSpPr>
          <p:cNvPr id="89" name="Google Shape;89;p17"/>
          <p:cNvSpPr txBox="1">
            <a:spLocks noGrp="1"/>
          </p:cNvSpPr>
          <p:nvPr>
            <p:ph type="body" idx="1"/>
          </p:nvPr>
        </p:nvSpPr>
        <p:spPr>
          <a:xfrm>
            <a:off x="311700" y="1152475"/>
            <a:ext cx="4077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Production of 4 top quarks at the same time</a:t>
            </a:r>
            <a:endParaRPr/>
          </a:p>
          <a:p>
            <a:pPr marL="457200" lvl="0" indent="-342900" algn="l" rtl="0">
              <a:spcBef>
                <a:spcPts val="0"/>
              </a:spcBef>
              <a:spcAft>
                <a:spcPts val="0"/>
              </a:spcAft>
              <a:buSzPts val="1800"/>
              <a:buChar char="-"/>
            </a:pPr>
            <a:r>
              <a:rPr lang="en"/>
              <a:t>Can involve the Higgs Boson</a:t>
            </a:r>
            <a:endParaRPr/>
          </a:p>
          <a:p>
            <a:pPr marL="457200" lvl="0" indent="-342900" algn="l" rtl="0">
              <a:spcBef>
                <a:spcPts val="0"/>
              </a:spcBef>
              <a:spcAft>
                <a:spcPts val="0"/>
              </a:spcAft>
              <a:buSzPts val="1800"/>
              <a:buChar char="-"/>
            </a:pPr>
            <a:r>
              <a:rPr lang="en"/>
              <a:t>Looking for deviations from the Standard Model</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Approaching its final stage (finalizing what to do and then executing it)</a:t>
            </a:r>
            <a:endParaRPr/>
          </a:p>
          <a:p>
            <a:pPr marL="0" lvl="0" indent="0" algn="l" rtl="0">
              <a:spcBef>
                <a:spcPts val="1200"/>
              </a:spcBef>
              <a:spcAft>
                <a:spcPts val="1200"/>
              </a:spcAft>
              <a:buNone/>
            </a:pPr>
            <a:endParaRPr/>
          </a:p>
        </p:txBody>
      </p:sp>
      <p:pic>
        <p:nvPicPr>
          <p:cNvPr id="90" name="Google Shape;90;p17"/>
          <p:cNvPicPr preferRelativeResize="0"/>
          <p:nvPr/>
        </p:nvPicPr>
        <p:blipFill>
          <a:blip r:embed="rId3">
            <a:alphaModFix/>
          </a:blip>
          <a:stretch>
            <a:fillRect/>
          </a:stretch>
        </p:blipFill>
        <p:spPr>
          <a:xfrm>
            <a:off x="4312325" y="1302875"/>
            <a:ext cx="4428350" cy="2753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2: Data Analysis with Higgs boson and Top Quark</a:t>
            </a:r>
            <a:endParaRPr/>
          </a:p>
        </p:txBody>
      </p:sp>
      <p:sp>
        <p:nvSpPr>
          <p:cNvPr id="96" name="Google Shape;96;p18"/>
          <p:cNvSpPr txBox="1">
            <a:spLocks noGrp="1"/>
          </p:cNvSpPr>
          <p:nvPr>
            <p:ph type="body" idx="1"/>
          </p:nvPr>
        </p:nvSpPr>
        <p:spPr>
          <a:xfrm>
            <a:off x="3618875" y="1152475"/>
            <a:ext cx="52134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Production of Higgs boson at the same time as a top quark</a:t>
            </a:r>
            <a:endParaRPr/>
          </a:p>
          <a:p>
            <a:pPr marL="457200" lvl="0" indent="-342900" algn="l" rtl="0">
              <a:spcBef>
                <a:spcPts val="0"/>
              </a:spcBef>
              <a:spcAft>
                <a:spcPts val="0"/>
              </a:spcAft>
              <a:buSzPts val="1800"/>
              <a:buChar char="-"/>
            </a:pPr>
            <a:r>
              <a:rPr lang="en"/>
              <a:t>Looking for CP violation (antimatter and matter do not behave as you would expect)</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n"/>
              <a:t>Preliminary stage - not sure if it will work yet</a:t>
            </a:r>
            <a:endParaRPr/>
          </a:p>
          <a:p>
            <a:pPr marL="0" lvl="0" indent="0" algn="l" rtl="0">
              <a:spcBef>
                <a:spcPts val="1200"/>
              </a:spcBef>
              <a:spcAft>
                <a:spcPts val="1200"/>
              </a:spcAft>
              <a:buNone/>
            </a:pPr>
            <a:endParaRPr/>
          </a:p>
        </p:txBody>
      </p:sp>
      <p:pic>
        <p:nvPicPr>
          <p:cNvPr id="97" name="Google Shape;97;p18"/>
          <p:cNvPicPr preferRelativeResize="0"/>
          <p:nvPr/>
        </p:nvPicPr>
        <p:blipFill>
          <a:blip r:embed="rId3">
            <a:alphaModFix/>
          </a:blip>
          <a:stretch>
            <a:fillRect/>
          </a:stretch>
        </p:blipFill>
        <p:spPr>
          <a:xfrm>
            <a:off x="589663" y="1247400"/>
            <a:ext cx="2921726" cy="2921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3: Hardware Development</a:t>
            </a:r>
            <a:endParaRPr/>
          </a:p>
        </p:txBody>
      </p:sp>
      <p:sp>
        <p:nvSpPr>
          <p:cNvPr id="103" name="Google Shape;103;p19"/>
          <p:cNvSpPr txBox="1">
            <a:spLocks noGrp="1"/>
          </p:cNvSpPr>
          <p:nvPr>
            <p:ph type="body" idx="1"/>
          </p:nvPr>
        </p:nvSpPr>
        <p:spPr>
          <a:xfrm>
            <a:off x="262175" y="1131250"/>
            <a:ext cx="49734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There will be upgrades to the accelerator to increase collisions in the future, and the particle detector will be upgraded with it</a:t>
            </a:r>
            <a:endParaRPr/>
          </a:p>
          <a:p>
            <a:pPr marL="457200" lvl="0" indent="-342900" algn="l" rtl="0">
              <a:spcBef>
                <a:spcPts val="0"/>
              </a:spcBef>
              <a:spcAft>
                <a:spcPts val="0"/>
              </a:spcAft>
              <a:buSzPts val="1800"/>
              <a:buChar char="-"/>
            </a:pPr>
            <a:r>
              <a:rPr lang="en"/>
              <a:t>Custom computer chips will go in the upgraded detector</a:t>
            </a:r>
            <a:endParaRPr/>
          </a:p>
          <a:p>
            <a:pPr marL="457200" lvl="0" indent="-342900" algn="l" rtl="0">
              <a:spcBef>
                <a:spcPts val="0"/>
              </a:spcBef>
              <a:spcAft>
                <a:spcPts val="0"/>
              </a:spcAft>
              <a:buSzPts val="1800"/>
              <a:buChar char="-"/>
            </a:pPr>
            <a:r>
              <a:rPr lang="en"/>
              <a:t>Recently testing the radiation hardening of these computer chips</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In a “weird stage”; hasn’t been worked on in a while</a:t>
            </a:r>
            <a:endParaRPr/>
          </a:p>
        </p:txBody>
      </p:sp>
      <p:pic>
        <p:nvPicPr>
          <p:cNvPr id="104" name="Google Shape;104;p19"/>
          <p:cNvPicPr preferRelativeResize="0"/>
          <p:nvPr/>
        </p:nvPicPr>
        <p:blipFill>
          <a:blip r:embed="rId3">
            <a:alphaModFix/>
          </a:blip>
          <a:stretch>
            <a:fillRect/>
          </a:stretch>
        </p:blipFill>
        <p:spPr>
          <a:xfrm>
            <a:off x="5285000" y="1484600"/>
            <a:ext cx="3698151" cy="2484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98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does the Higgs Boson give mass to other particles and what gives mass to the Higgs Boson?</a:t>
            </a:r>
            <a:endParaRPr/>
          </a:p>
        </p:txBody>
      </p:sp>
      <p:pic>
        <p:nvPicPr>
          <p:cNvPr id="110" name="Google Shape;110;p20" title="higgsedit1.mp4">
            <a:hlinkClick r:id="rId3"/>
          </p:cNvPr>
          <p:cNvPicPr preferRelativeResize="0"/>
          <p:nvPr/>
        </p:nvPicPr>
        <p:blipFill>
          <a:blip r:embed="rId4">
            <a:alphaModFix/>
          </a:blip>
          <a:stretch>
            <a:fillRect/>
          </a:stretch>
        </p:blipFill>
        <p:spPr>
          <a:xfrm>
            <a:off x="2433025" y="1516700"/>
            <a:ext cx="4546234" cy="3409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Future of Research</a:t>
            </a:r>
            <a:endParaRPr/>
          </a:p>
        </p:txBody>
      </p:sp>
      <p:sp>
        <p:nvSpPr>
          <p:cNvPr id="116" name="Google Shape;116;p21"/>
          <p:cNvSpPr txBox="1">
            <a:spLocks noGrp="1"/>
          </p:cNvSpPr>
          <p:nvPr>
            <p:ph type="body" idx="1"/>
          </p:nvPr>
        </p:nvSpPr>
        <p:spPr>
          <a:xfrm>
            <a:off x="4143300" y="983625"/>
            <a:ext cx="46890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There’s going to be a large amount of new data very quickly after the LHC turns on again</a:t>
            </a:r>
            <a:endParaRPr/>
          </a:p>
          <a:p>
            <a:pPr marL="457200" lvl="0" indent="-342900" algn="l" rtl="0">
              <a:spcBef>
                <a:spcPts val="0"/>
              </a:spcBef>
              <a:spcAft>
                <a:spcPts val="0"/>
              </a:spcAft>
              <a:buSzPts val="1800"/>
              <a:buChar char="-"/>
            </a:pPr>
            <a:r>
              <a:rPr lang="en"/>
              <a:t>“Outstanding anomalies” in data that will have developments in the coming years</a:t>
            </a:r>
            <a:endParaRPr/>
          </a:p>
          <a:p>
            <a:pPr marL="457200" lvl="0" indent="-342900" algn="l" rtl="0">
              <a:spcBef>
                <a:spcPts val="0"/>
              </a:spcBef>
              <a:spcAft>
                <a:spcPts val="0"/>
              </a:spcAft>
              <a:buSzPts val="1800"/>
              <a:buChar char="-"/>
            </a:pPr>
            <a:r>
              <a:rPr lang="en"/>
              <a:t>Possible discrepancies from the standard model</a:t>
            </a:r>
            <a:endParaRPr/>
          </a:p>
          <a:p>
            <a:pPr marL="457200" lvl="0" indent="-342900" algn="l" rtl="0">
              <a:spcBef>
                <a:spcPts val="0"/>
              </a:spcBef>
              <a:spcAft>
                <a:spcPts val="0"/>
              </a:spcAft>
              <a:buSzPts val="1800"/>
              <a:buChar char="-"/>
            </a:pPr>
            <a:r>
              <a:rPr lang="en"/>
              <a:t>A lot of things that might be something new</a:t>
            </a:r>
            <a:endParaRPr/>
          </a:p>
        </p:txBody>
      </p:sp>
      <p:pic>
        <p:nvPicPr>
          <p:cNvPr id="117" name="Google Shape;117;p21"/>
          <p:cNvPicPr preferRelativeResize="0"/>
          <p:nvPr/>
        </p:nvPicPr>
        <p:blipFill>
          <a:blip r:embed="rId3">
            <a:alphaModFix/>
          </a:blip>
          <a:stretch>
            <a:fillRect/>
          </a:stretch>
        </p:blipFill>
        <p:spPr>
          <a:xfrm>
            <a:off x="164300" y="1124151"/>
            <a:ext cx="4076325" cy="271755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On-screen Show (16:9)</PresentationFormat>
  <Paragraphs>92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Oswald</vt:lpstr>
      <vt:lpstr>Average</vt:lpstr>
      <vt:lpstr>Arial</vt:lpstr>
      <vt:lpstr>Slate</vt:lpstr>
      <vt:lpstr>Ryan Roberts</vt:lpstr>
      <vt:lpstr>Who is Ryan Roberts?</vt:lpstr>
      <vt:lpstr>Ryan’s Daily Routine and how he collaborates with others </vt:lpstr>
      <vt:lpstr>Stages of Research </vt:lpstr>
      <vt:lpstr>Project 1: Data Analysis with 4 Top Quarks</vt:lpstr>
      <vt:lpstr>Project 2: Data Analysis with Higgs boson and Top Quark</vt:lpstr>
      <vt:lpstr>Project 3: Hardware Development</vt:lpstr>
      <vt:lpstr>How does the Higgs Boson give mass to other particles and what gives mass to the Higgs Boson?</vt:lpstr>
      <vt:lpstr>Future of Research</vt:lpstr>
      <vt:lpstr>Lab Equipment + Final Advice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Ryan Roberts</dc:title>
  <dc:creator>Laurie Kerrigan</dc:creator>
  <cp:lastModifiedBy>Laurie Kerrigan</cp:lastModifiedBy>
  <cp:revision>2</cp:revision>
  <dcterms:modified xsi:type="dcterms:W3CDTF">2022-07-07T19:01:54Z</dcterms:modified>
</cp:coreProperties>
</file>