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Roboto" panose="020B0604020202020204" charset="0"/>
      <p:regular r:id="rId22"/>
      <p:bold r:id="rId23"/>
      <p:italic r:id="rId24"/>
      <p:boldItalic r:id="rId25"/>
    </p:embeddedFont>
    <p:embeddedFont>
      <p:font typeface="Impact" panose="020B0806030902050204" pitchFamily="34" charset="0"/>
      <p:regular r:id="rId26"/>
    </p:embeddedFont>
    <p:embeddedFont>
      <p:font typeface="Oswald Medium" panose="020B0604020202020204" charset="0"/>
      <p:regular r:id="rId27"/>
      <p:bold r:id="rId28"/>
    </p:embeddedFont>
    <p:embeddedFont>
      <p:font typeface="Roboto Slab" panose="020B0604020202020204" charset="0"/>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Andrew</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39fbd51a28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39fbd51a28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Andrew</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3a99e625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3a99e625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Aatreyo</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3a99e6253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3a99e6253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highlight>
                  <a:srgbClr val="FFFFFF"/>
                </a:highlight>
                <a:latin typeface="Times New Roman"/>
                <a:ea typeface="Times New Roman"/>
                <a:cs typeface="Times New Roman"/>
                <a:sym typeface="Times New Roman"/>
              </a:rPr>
              <a:t>Aatreyo</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39fbd51a28_1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39fbd51a28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39fbd51a28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39fbd51a28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39fbd51a2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39fbd51a2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39fbd51a28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39fbd51a28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Mia</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39fbd51a28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39fbd51a28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Isaac</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39fbd51a28_3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39fbd51a28_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Luke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39fbd51a28_2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39fbd51a28_2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39fbd51a28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39fbd51a28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Mia</a:t>
            </a:r>
            <a:endParaRPr/>
          </a:p>
          <a:p>
            <a:pPr marL="0" lvl="0" indent="0" algn="l" rtl="0">
              <a:spcBef>
                <a:spcPts val="0"/>
              </a:spcBef>
              <a:spcAft>
                <a:spcPts val="0"/>
              </a:spcAft>
              <a:buNone/>
            </a:pPr>
            <a:r>
              <a:rPr lang="en"/>
              <a:t>Altas collaboration began in 1992, idea proposed, construction completed in 2008</a:t>
            </a:r>
            <a:endParaRPr/>
          </a:p>
          <a:p>
            <a:pPr marL="0" lvl="0" indent="0" algn="l" rtl="0">
              <a:spcBef>
                <a:spcPts val="0"/>
              </a:spcBef>
              <a:spcAft>
                <a:spcPts val="0"/>
              </a:spcAft>
              <a:buNone/>
            </a:pPr>
            <a:r>
              <a:rPr lang="en"/>
              <a:t>Cms is another general purpose detector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39fbd51a28_2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39fbd51a28_2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Andrew</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39fbd51a28_2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39fbd51a28_2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Andrew</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39fbd51a28_2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39fbd51a28_2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Isaac</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39fbd51a28_2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39fbd51a28_2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Andrew</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39fbd51a28_2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39fbd51a28_2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Mia</a:t>
            </a:r>
            <a:endParaRPr>
              <a:solidFill>
                <a:schemeClr val="dk1"/>
              </a:solidFill>
            </a:endParaRPr>
          </a:p>
          <a:p>
            <a:pPr marL="0" lvl="0" indent="0" algn="l" rtl="0">
              <a:spcBef>
                <a:spcPts val="0"/>
              </a:spcBef>
              <a:spcAft>
                <a:spcPts val="0"/>
              </a:spcAft>
              <a:buNone/>
            </a:pPr>
            <a:r>
              <a:rPr lang="en"/>
              <a:t>Outermost part of detector, measures energy and trajectory of muons </a:t>
            </a:r>
            <a:endParaRPr/>
          </a:p>
          <a:p>
            <a:pPr marL="0" lvl="0" indent="0" algn="l" rtl="0">
              <a:spcBef>
                <a:spcPts val="0"/>
              </a:spcBef>
              <a:spcAft>
                <a:spcPts val="0"/>
              </a:spcAft>
              <a:buNone/>
            </a:pPr>
            <a:r>
              <a:rPr lang="en"/>
              <a:t>Use muon drift tubes, made of several layers of tubing filled with gas mixture of argon and co2 (MDT), through reactions with argon atoms muons leave tracks in the tubes, which are then converted to electronic signals with high voltage between tube wall and central counting wire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9fbd51a28_2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9fbd51a28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Aatreyo</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39fbd51a28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39fbd51a28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Luke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hyperlink" Target="https://atlas.web.cern.ch/Atlas/GROUPS/PHYSICS/PLOTS/IDTR-2016-01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3"/>
          <p:cNvPicPr preferRelativeResize="0"/>
          <p:nvPr/>
        </p:nvPicPr>
        <p:blipFill rotWithShape="1">
          <a:blip r:embed="rId3">
            <a:alphaModFix/>
          </a:blip>
          <a:srcRect t="7827" b="7827"/>
          <a:stretch/>
        </p:blipFill>
        <p:spPr>
          <a:xfrm>
            <a:off x="0" y="0"/>
            <a:ext cx="9144001" cy="5143499"/>
          </a:xfrm>
          <a:prstGeom prst="rect">
            <a:avLst/>
          </a:prstGeom>
          <a:noFill/>
          <a:ln>
            <a:noFill/>
          </a:ln>
        </p:spPr>
      </p:pic>
      <p:sp>
        <p:nvSpPr>
          <p:cNvPr id="64" name="Google Shape;64;p13"/>
          <p:cNvSpPr/>
          <p:nvPr/>
        </p:nvSpPr>
        <p:spPr>
          <a:xfrm>
            <a:off x="1374025" y="1313225"/>
            <a:ext cx="6396000" cy="2517300"/>
          </a:xfrm>
          <a:prstGeom prst="roundRect">
            <a:avLst>
              <a:gd name="adj" fmla="val 16667"/>
            </a:avLst>
          </a:prstGeom>
          <a:solidFill>
            <a:srgbClr val="00517C">
              <a:alpha val="61310"/>
            </a:srgbClr>
          </a:solidFill>
          <a:ln>
            <a:noFill/>
          </a:ln>
          <a:effectLst>
            <a:outerShdw blurRad="57150" dist="19050" dir="5400000" algn="bl" rotWithShape="0">
              <a:srgbClr val="000000">
                <a:alpha val="50000"/>
              </a:srgbClr>
            </a:outerShdw>
            <a:reflection stA="66000" endPos="16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5" name="Google Shape;65;p13"/>
          <p:cNvSpPr txBox="1">
            <a:spLocks noGrp="1"/>
          </p:cNvSpPr>
          <p:nvPr>
            <p:ph type="ctrTitle"/>
          </p:nvPr>
        </p:nvSpPr>
        <p:spPr>
          <a:xfrm>
            <a:off x="1680302" y="1401018"/>
            <a:ext cx="5783400" cy="14574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latin typeface="Oswald Medium"/>
                <a:ea typeface="Oswald Medium"/>
                <a:cs typeface="Oswald Medium"/>
                <a:sym typeface="Oswald Medium"/>
              </a:rPr>
              <a:t>ATLAS</a:t>
            </a:r>
            <a:endParaRPr sz="3550">
              <a:latin typeface="Oswald Medium"/>
              <a:ea typeface="Oswald Medium"/>
              <a:cs typeface="Oswald Medium"/>
              <a:sym typeface="Oswald Medium"/>
            </a:endParaRPr>
          </a:p>
          <a:p>
            <a:pPr marL="0" lvl="0" indent="0" algn="ctr" rtl="0">
              <a:spcBef>
                <a:spcPts val="0"/>
              </a:spcBef>
              <a:spcAft>
                <a:spcPts val="0"/>
              </a:spcAft>
              <a:buNone/>
            </a:pPr>
            <a:r>
              <a:rPr lang="en" sz="3200">
                <a:latin typeface="Oswald Medium"/>
                <a:ea typeface="Oswald Medium"/>
                <a:cs typeface="Oswald Medium"/>
                <a:sym typeface="Oswald Medium"/>
              </a:rPr>
              <a:t>Louis-Guillaume Gagnon</a:t>
            </a:r>
            <a:endParaRPr sz="3200">
              <a:latin typeface="Oswald Medium"/>
              <a:ea typeface="Oswald Medium"/>
              <a:cs typeface="Oswald Medium"/>
              <a:sym typeface="Oswald Medium"/>
            </a:endParaRPr>
          </a:p>
        </p:txBody>
      </p:sp>
      <p:sp>
        <p:nvSpPr>
          <p:cNvPr id="66" name="Google Shape;66;p13"/>
          <p:cNvSpPr txBox="1">
            <a:spLocks noGrp="1"/>
          </p:cNvSpPr>
          <p:nvPr>
            <p:ph type="subTitle" idx="1"/>
          </p:nvPr>
        </p:nvSpPr>
        <p:spPr>
          <a:xfrm>
            <a:off x="267650" y="2783842"/>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dk1"/>
                </a:solidFill>
                <a:latin typeface="Impact"/>
                <a:ea typeface="Impact"/>
                <a:cs typeface="Impact"/>
                <a:sym typeface="Impact"/>
              </a:rPr>
              <a:t>By Andrew, Aatreyo, Issac, Luke, Mari, and Mia</a:t>
            </a:r>
            <a:endParaRPr>
              <a:solidFill>
                <a:schemeClr val="dk1"/>
              </a:solidFill>
              <a:latin typeface="Impact"/>
              <a:ea typeface="Impact"/>
              <a:cs typeface="Impact"/>
              <a:sym typeface="Impac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Algorithms</a:t>
            </a:r>
            <a:endParaRPr/>
          </a:p>
        </p:txBody>
      </p:sp>
      <p:sp>
        <p:nvSpPr>
          <p:cNvPr id="132" name="Google Shape;132;p22"/>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Machine learning is frequently used</a:t>
            </a:r>
            <a:endParaRPr/>
          </a:p>
          <a:p>
            <a:pPr marL="914400" lvl="1" indent="-317500" algn="l" rtl="0">
              <a:spcBef>
                <a:spcPts val="0"/>
              </a:spcBef>
              <a:spcAft>
                <a:spcPts val="0"/>
              </a:spcAft>
              <a:buSzPts val="1400"/>
              <a:buChar char="○"/>
            </a:pPr>
            <a:r>
              <a:rPr lang="en"/>
              <a:t>Started in the 90s, makes identification easier</a:t>
            </a:r>
            <a:endParaRPr/>
          </a:p>
          <a:p>
            <a:pPr marL="457200" lvl="0" indent="-342900" algn="l" rtl="0">
              <a:spcBef>
                <a:spcPts val="0"/>
              </a:spcBef>
              <a:spcAft>
                <a:spcPts val="0"/>
              </a:spcAft>
              <a:buSzPts val="1800"/>
              <a:buChar char="●"/>
            </a:pPr>
            <a:r>
              <a:rPr lang="en"/>
              <a:t>Without machine learning:</a:t>
            </a:r>
            <a:endParaRPr/>
          </a:p>
          <a:p>
            <a:pPr marL="914400" lvl="1" indent="-317500" algn="l" rtl="0">
              <a:spcBef>
                <a:spcPts val="0"/>
              </a:spcBef>
              <a:spcAft>
                <a:spcPts val="0"/>
              </a:spcAft>
              <a:buSzPts val="1400"/>
              <a:buChar char="○"/>
            </a:pPr>
            <a:r>
              <a:rPr lang="en"/>
              <a:t>Look for patterns in proton/electron signatures</a:t>
            </a:r>
            <a:endParaRPr/>
          </a:p>
          <a:p>
            <a:pPr marL="457200" lvl="0" indent="-342900" algn="l" rtl="0">
              <a:spcBef>
                <a:spcPts val="0"/>
              </a:spcBef>
              <a:spcAft>
                <a:spcPts val="0"/>
              </a:spcAft>
              <a:buSzPts val="1800"/>
              <a:buChar char="●"/>
            </a:pPr>
            <a:r>
              <a:rPr lang="en"/>
              <a:t>Python for most work</a:t>
            </a:r>
            <a:endParaRPr/>
          </a:p>
          <a:p>
            <a:pPr marL="457200" lvl="0" indent="-342900" algn="l" rtl="0">
              <a:spcBef>
                <a:spcPts val="0"/>
              </a:spcBef>
              <a:spcAft>
                <a:spcPts val="0"/>
              </a:spcAft>
              <a:buSzPts val="1800"/>
              <a:buChar char="●"/>
            </a:pPr>
            <a:r>
              <a:rPr lang="en"/>
              <a:t>C++ when it has to be fast</a:t>
            </a:r>
            <a:endParaRPr/>
          </a:p>
        </p:txBody>
      </p:sp>
      <p:pic>
        <p:nvPicPr>
          <p:cNvPr id="133" name="Google Shape;133;p22"/>
          <p:cNvPicPr preferRelativeResize="0"/>
          <p:nvPr/>
        </p:nvPicPr>
        <p:blipFill>
          <a:blip r:embed="rId3">
            <a:alphaModFix/>
          </a:blip>
          <a:stretch>
            <a:fillRect/>
          </a:stretch>
        </p:blipFill>
        <p:spPr>
          <a:xfrm rot="5400000">
            <a:off x="5145350" y="1127000"/>
            <a:ext cx="5135850" cy="2889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Supersymmetry</a:t>
            </a:r>
            <a:endParaRPr/>
          </a:p>
        </p:txBody>
      </p:sp>
      <p:sp>
        <p:nvSpPr>
          <p:cNvPr id="139" name="Google Shape;139;p23"/>
          <p:cNvSpPr txBox="1">
            <a:spLocks noGrp="1"/>
          </p:cNvSpPr>
          <p:nvPr>
            <p:ph type="body" idx="1"/>
          </p:nvPr>
        </p:nvSpPr>
        <p:spPr>
          <a:xfrm>
            <a:off x="299075" y="1287300"/>
            <a:ext cx="4023000" cy="3416400"/>
          </a:xfrm>
          <a:prstGeom prst="rect">
            <a:avLst/>
          </a:prstGeom>
        </p:spPr>
        <p:txBody>
          <a:bodyPr spcFirstLastPara="1" wrap="square" lIns="91425" tIns="91425" rIns="91425" bIns="91425" anchor="t" anchorCtr="0">
            <a:normAutofit/>
          </a:bodyPr>
          <a:lstStyle/>
          <a:p>
            <a:pPr marL="457200" lvl="0" indent="-361950" algn="l" rtl="0">
              <a:spcBef>
                <a:spcPts val="0"/>
              </a:spcBef>
              <a:spcAft>
                <a:spcPts val="0"/>
              </a:spcAft>
              <a:buSzPts val="2100"/>
              <a:buChar char="●"/>
            </a:pPr>
            <a:r>
              <a:rPr lang="en" sz="2100"/>
              <a:t>Unifying framework for fermions and bosons</a:t>
            </a:r>
            <a:endParaRPr sz="2100"/>
          </a:p>
          <a:p>
            <a:pPr marL="457200" lvl="0" indent="-361950" algn="l" rtl="0">
              <a:spcBef>
                <a:spcPts val="0"/>
              </a:spcBef>
              <a:spcAft>
                <a:spcPts val="0"/>
              </a:spcAft>
              <a:buSzPts val="2100"/>
              <a:buChar char="●"/>
            </a:pPr>
            <a:r>
              <a:rPr lang="en" sz="2100"/>
              <a:t>Supersymmetric particles may have existed at the beginning of the Universe </a:t>
            </a:r>
            <a:endParaRPr sz="2100"/>
          </a:p>
          <a:p>
            <a:pPr marL="914400" lvl="1" indent="-336550" algn="l" rtl="0">
              <a:spcBef>
                <a:spcPts val="0"/>
              </a:spcBef>
              <a:spcAft>
                <a:spcPts val="0"/>
              </a:spcAft>
              <a:buSzPts val="1700"/>
              <a:buChar char="○"/>
            </a:pPr>
            <a:r>
              <a:rPr lang="en" sz="1700"/>
              <a:t>High energy density</a:t>
            </a:r>
            <a:endParaRPr sz="1700"/>
          </a:p>
          <a:p>
            <a:pPr marL="457200" lvl="0" indent="0" algn="l" rtl="0">
              <a:spcBef>
                <a:spcPts val="1200"/>
              </a:spcBef>
              <a:spcAft>
                <a:spcPts val="1200"/>
              </a:spcAft>
              <a:buNone/>
            </a:pPr>
            <a:endParaRPr/>
          </a:p>
        </p:txBody>
      </p:sp>
      <p:pic>
        <p:nvPicPr>
          <p:cNvPr id="140" name="Google Shape;140;p23"/>
          <p:cNvPicPr preferRelativeResize="0"/>
          <p:nvPr/>
        </p:nvPicPr>
        <p:blipFill>
          <a:blip r:embed="rId3">
            <a:alphaModFix/>
          </a:blip>
          <a:stretch>
            <a:fillRect/>
          </a:stretch>
        </p:blipFill>
        <p:spPr>
          <a:xfrm>
            <a:off x="4397875" y="1287300"/>
            <a:ext cx="4746125" cy="3146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Dark Matter Candidate</a:t>
            </a:r>
            <a:endParaRPr/>
          </a:p>
        </p:txBody>
      </p:sp>
      <p:pic>
        <p:nvPicPr>
          <p:cNvPr id="146" name="Google Shape;146;p24"/>
          <p:cNvPicPr preferRelativeResize="0"/>
          <p:nvPr/>
        </p:nvPicPr>
        <p:blipFill>
          <a:blip r:embed="rId3">
            <a:alphaModFix/>
          </a:blip>
          <a:stretch>
            <a:fillRect/>
          </a:stretch>
        </p:blipFill>
        <p:spPr>
          <a:xfrm>
            <a:off x="4752825" y="1332750"/>
            <a:ext cx="4079475" cy="3055850"/>
          </a:xfrm>
          <a:prstGeom prst="rect">
            <a:avLst/>
          </a:prstGeom>
          <a:noFill/>
          <a:ln>
            <a:noFill/>
          </a:ln>
        </p:spPr>
      </p:pic>
      <p:sp>
        <p:nvSpPr>
          <p:cNvPr id="147" name="Google Shape;147;p24"/>
          <p:cNvSpPr txBox="1"/>
          <p:nvPr/>
        </p:nvSpPr>
        <p:spPr>
          <a:xfrm>
            <a:off x="317025" y="1313725"/>
            <a:ext cx="4435800" cy="30939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chemeClr val="dk1"/>
              </a:buClr>
              <a:buSzPts val="2100"/>
              <a:buChar char="●"/>
            </a:pPr>
            <a:r>
              <a:rPr lang="en" sz="2100">
                <a:solidFill>
                  <a:schemeClr val="dk1"/>
                </a:solidFill>
              </a:rPr>
              <a:t>Preservation of R-parity in the pair production of gluinos</a:t>
            </a:r>
            <a:endParaRPr sz="2100">
              <a:solidFill>
                <a:schemeClr val="dk1"/>
              </a:solidFill>
            </a:endParaRPr>
          </a:p>
          <a:p>
            <a:pPr marL="914400" lvl="1" indent="-361950" algn="l" rtl="0">
              <a:spcBef>
                <a:spcPts val="0"/>
              </a:spcBef>
              <a:spcAft>
                <a:spcPts val="0"/>
              </a:spcAft>
              <a:buClr>
                <a:schemeClr val="dk1"/>
              </a:buClr>
              <a:buSzPts val="2100"/>
              <a:buChar char="○"/>
            </a:pPr>
            <a:r>
              <a:rPr lang="en" sz="2100">
                <a:solidFill>
                  <a:schemeClr val="dk1"/>
                </a:solidFill>
              </a:rPr>
              <a:t>Indicates that the supersymmetric particle is stable</a:t>
            </a:r>
            <a:endParaRPr sz="2100">
              <a:solidFill>
                <a:schemeClr val="dk1"/>
              </a:solidFill>
            </a:endParaRPr>
          </a:p>
          <a:p>
            <a:pPr marL="914400" lvl="1" indent="-361950" algn="l" rtl="0">
              <a:spcBef>
                <a:spcPts val="0"/>
              </a:spcBef>
              <a:spcAft>
                <a:spcPts val="0"/>
              </a:spcAft>
              <a:buClr>
                <a:schemeClr val="dk1"/>
              </a:buClr>
              <a:buSzPts val="2100"/>
              <a:buChar char="○"/>
            </a:pPr>
            <a:r>
              <a:rPr lang="en" sz="2100">
                <a:solidFill>
                  <a:schemeClr val="dk1"/>
                </a:solidFill>
              </a:rPr>
              <a:t>Interacts weakly</a:t>
            </a:r>
            <a:endParaRPr sz="2100">
              <a:solidFill>
                <a:schemeClr val="dk1"/>
              </a:solidFill>
            </a:endParaRPr>
          </a:p>
          <a:p>
            <a:pPr marL="457200" lvl="0" indent="-361950" algn="l" rtl="0">
              <a:spcBef>
                <a:spcPts val="0"/>
              </a:spcBef>
              <a:spcAft>
                <a:spcPts val="0"/>
              </a:spcAft>
              <a:buClr>
                <a:schemeClr val="dk1"/>
              </a:buClr>
              <a:buSzPts val="2100"/>
              <a:buChar char="●"/>
            </a:pPr>
            <a:r>
              <a:rPr lang="en" sz="2100">
                <a:solidFill>
                  <a:schemeClr val="dk1"/>
                </a:solidFill>
              </a:rPr>
              <a:t>Possible WIMP (Weakly Interacting Massive Particle)</a:t>
            </a:r>
            <a:endParaRPr sz="2100">
              <a:solidFill>
                <a:schemeClr val="dk1"/>
              </a:solidFill>
            </a:endParaRPr>
          </a:p>
          <a:p>
            <a:pPr marL="914400" lvl="0" indent="0" algn="l" rtl="0">
              <a:spcBef>
                <a:spcPts val="0"/>
              </a:spcBef>
              <a:spcAft>
                <a:spcPts val="0"/>
              </a:spcAft>
              <a:buNone/>
            </a:pPr>
            <a:endParaRPr sz="21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ATLAS trigger system</a:t>
            </a:r>
            <a:endParaRPr/>
          </a:p>
        </p:txBody>
      </p:sp>
      <p:sp>
        <p:nvSpPr>
          <p:cNvPr id="153" name="Google Shape;153;p25"/>
          <p:cNvSpPr txBox="1">
            <a:spLocks noGrp="1"/>
          </p:cNvSpPr>
          <p:nvPr>
            <p:ph type="body" idx="1"/>
          </p:nvPr>
        </p:nvSpPr>
        <p:spPr>
          <a:xfrm>
            <a:off x="371100" y="1390575"/>
            <a:ext cx="39795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600"/>
              <a:t>The trigger system sorts through all of the collisions and selects only the most interesting to keep and study. The rest of the data is thrown out permanently, however in order for important data to not be thrown out a lot of research and work is done on this trigger system to file through all the collisions and data detected. </a:t>
            </a:r>
            <a:endParaRPr sz="1400"/>
          </a:p>
        </p:txBody>
      </p:sp>
      <p:pic>
        <p:nvPicPr>
          <p:cNvPr id="154" name="Google Shape;154;p25" descr="ATLAS trigger system meets the challenges of Run 2 | EP News"/>
          <p:cNvPicPr preferRelativeResize="0"/>
          <p:nvPr/>
        </p:nvPicPr>
        <p:blipFill>
          <a:blip r:embed="rId3">
            <a:alphaModFix/>
          </a:blip>
          <a:stretch>
            <a:fillRect/>
          </a:stretch>
        </p:blipFill>
        <p:spPr>
          <a:xfrm>
            <a:off x="4571999" y="1161973"/>
            <a:ext cx="4346824" cy="3246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What is it like working with so many people on ATLAS? </a:t>
            </a:r>
            <a:endParaRPr/>
          </a:p>
        </p:txBody>
      </p:sp>
      <p:sp>
        <p:nvSpPr>
          <p:cNvPr id="160" name="Google Shape;160;p26"/>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a:t>Time zone difference makes it challenging to collaborate with people in Europe (9 hour difference)</a:t>
            </a:r>
            <a:endParaRPr/>
          </a:p>
          <a:p>
            <a:pPr marL="457200" lvl="0" indent="-342900" algn="l" rtl="0">
              <a:spcBef>
                <a:spcPts val="0"/>
              </a:spcBef>
              <a:spcAft>
                <a:spcPts val="0"/>
              </a:spcAft>
              <a:buSzPts val="1800"/>
              <a:buAutoNum type="arabicPeriod"/>
            </a:pPr>
            <a:r>
              <a:rPr lang="en"/>
              <a:t>Different institutions and different cultures </a:t>
            </a:r>
            <a:endParaRPr/>
          </a:p>
          <a:p>
            <a:pPr marL="457200" lvl="0" indent="-342900" algn="l" rtl="0">
              <a:spcBef>
                <a:spcPts val="0"/>
              </a:spcBef>
              <a:spcAft>
                <a:spcPts val="0"/>
              </a:spcAft>
              <a:buSzPts val="1800"/>
              <a:buAutoNum type="arabicPeriod"/>
            </a:pPr>
            <a:r>
              <a:rPr lang="en"/>
              <a:t>No strict hierarchy, everyone is working to achieve the same goal</a:t>
            </a:r>
            <a:endParaRPr/>
          </a:p>
          <a:p>
            <a:pPr marL="457200" lvl="0" indent="-342900" algn="l" rtl="0">
              <a:spcBef>
                <a:spcPts val="0"/>
              </a:spcBef>
              <a:spcAft>
                <a:spcPts val="0"/>
              </a:spcAft>
              <a:buSzPts val="1800"/>
              <a:buAutoNum type="arabicPeriod"/>
            </a:pPr>
            <a:r>
              <a:rPr lang="en"/>
              <a:t>There are less people than you would think, although there are around 5500 people working on this project, everyone is stretched to their limits because of the amount of work that has to be done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What are some of your proudest achievements?</a:t>
            </a:r>
            <a:endParaRPr/>
          </a:p>
        </p:txBody>
      </p:sp>
      <p:sp>
        <p:nvSpPr>
          <p:cNvPr id="166" name="Google Shape;166;p2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a:t>PhD. It took six years of research daily and was a very difficult topic. His supervisor told him that it was an incredibly difficult topic, but to go for it and see what happens. </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r>
              <a:rPr lang="en"/>
              <a:t>Show up everyday, pay attention in math class (it has direct influence on your performance in the sciences), maintain interest, keep up persistence and grit. </a:t>
            </a:r>
            <a:endParaRPr/>
          </a:p>
        </p:txBody>
      </p:sp>
      <p:sp>
        <p:nvSpPr>
          <p:cNvPr id="167" name="Google Shape;167;p27"/>
          <p:cNvSpPr txBox="1">
            <a:spLocks noGrp="1"/>
          </p:cNvSpPr>
          <p:nvPr>
            <p:ph type="title"/>
          </p:nvPr>
        </p:nvSpPr>
        <p:spPr>
          <a:xfrm>
            <a:off x="311700" y="2955501"/>
            <a:ext cx="8520600" cy="572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What is some advice you have for students wishing to pursue a career in science?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2820"/>
              <a:t>What does your day-to-day schedule look like?</a:t>
            </a:r>
            <a:endParaRPr sz="2820"/>
          </a:p>
        </p:txBody>
      </p:sp>
      <p:sp>
        <p:nvSpPr>
          <p:cNvPr id="173" name="Google Shape;173;p28"/>
          <p:cNvSpPr txBox="1">
            <a:spLocks noGrp="1"/>
          </p:cNvSpPr>
          <p:nvPr>
            <p:ph type="body" idx="1"/>
          </p:nvPr>
        </p:nvSpPr>
        <p:spPr>
          <a:xfrm>
            <a:off x="311700" y="1344525"/>
            <a:ext cx="8520600" cy="1545600"/>
          </a:xfrm>
          <a:prstGeom prst="rect">
            <a:avLst/>
          </a:prstGeom>
        </p:spPr>
        <p:txBody>
          <a:bodyPr spcFirstLastPara="1" wrap="square" lIns="91425" tIns="91425" rIns="91425" bIns="91425" anchor="t" anchorCtr="0">
            <a:normAutofit fontScale="55000" lnSpcReduction="20000"/>
          </a:bodyPr>
          <a:lstStyle/>
          <a:p>
            <a:pPr marL="457200" lvl="0" indent="-339875" algn="l" rtl="0">
              <a:spcBef>
                <a:spcPts val="0"/>
              </a:spcBef>
              <a:spcAft>
                <a:spcPts val="0"/>
              </a:spcAft>
              <a:buSzPct val="100000"/>
              <a:buChar char="●"/>
            </a:pPr>
            <a:r>
              <a:rPr lang="en" sz="2803"/>
              <a:t>Working from bay area while collaboration with people based in europe, communication challenges</a:t>
            </a:r>
            <a:endParaRPr sz="2803"/>
          </a:p>
          <a:p>
            <a:pPr marL="457200" lvl="0" indent="-339875" algn="l" rtl="0">
              <a:spcBef>
                <a:spcPts val="0"/>
              </a:spcBef>
              <a:spcAft>
                <a:spcPts val="0"/>
              </a:spcAft>
              <a:buSzPct val="100000"/>
              <a:buChar char="●"/>
            </a:pPr>
            <a:r>
              <a:rPr lang="en" sz="2803"/>
              <a:t>Work with other scientists in mornings, afternoons allow more free time to do software work, writing and reading papers</a:t>
            </a:r>
            <a:endParaRPr sz="2803"/>
          </a:p>
          <a:p>
            <a:pPr marL="457200" lvl="0" indent="0" algn="l" rtl="0">
              <a:spcBef>
                <a:spcPts val="1200"/>
              </a:spcBef>
              <a:spcAft>
                <a:spcPts val="1200"/>
              </a:spcAft>
              <a:buNone/>
            </a:pPr>
            <a:r>
              <a:rPr lang="en"/>
              <a:t> </a:t>
            </a:r>
            <a:endParaRPr/>
          </a:p>
        </p:txBody>
      </p:sp>
      <p:sp>
        <p:nvSpPr>
          <p:cNvPr id="174" name="Google Shape;174;p28"/>
          <p:cNvSpPr txBox="1"/>
          <p:nvPr/>
        </p:nvSpPr>
        <p:spPr>
          <a:xfrm>
            <a:off x="387900" y="2571750"/>
            <a:ext cx="7940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dk1"/>
                </a:solidFill>
              </a:rPr>
              <a:t>What problems do you encounter at ATLAS?</a:t>
            </a:r>
            <a:endParaRPr sz="2800">
              <a:solidFill>
                <a:schemeClr val="dk1"/>
              </a:solidFill>
            </a:endParaRPr>
          </a:p>
        </p:txBody>
      </p:sp>
      <p:sp>
        <p:nvSpPr>
          <p:cNvPr id="175" name="Google Shape;175;p28"/>
          <p:cNvSpPr txBox="1"/>
          <p:nvPr/>
        </p:nvSpPr>
        <p:spPr>
          <a:xfrm>
            <a:off x="324276" y="3148225"/>
            <a:ext cx="8178600" cy="10989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Char char="●"/>
            </a:pPr>
            <a:r>
              <a:rPr lang="en" sz="1800">
                <a:solidFill>
                  <a:schemeClr val="dk1"/>
                </a:solidFill>
              </a:rPr>
              <a:t>Software often has problems</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Has to manually dig into code to figure out what is going wrong</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In process of building new detector, simulations used to work things out</a:t>
            </a:r>
            <a:endParaRPr sz="18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9"/>
          <p:cNvSpPr txBox="1">
            <a:spLocks noGrp="1"/>
          </p:cNvSpPr>
          <p:nvPr>
            <p:ph type="title"/>
          </p:nvPr>
        </p:nvSpPr>
        <p:spPr>
          <a:xfrm>
            <a:off x="266600" y="508400"/>
            <a:ext cx="8520600" cy="572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Pixel Clustering Neural Network</a:t>
            </a:r>
            <a:endParaRPr/>
          </a:p>
        </p:txBody>
      </p:sp>
      <p:sp>
        <p:nvSpPr>
          <p:cNvPr id="181" name="Google Shape;181;p29"/>
          <p:cNvSpPr txBox="1">
            <a:spLocks noGrp="1"/>
          </p:cNvSpPr>
          <p:nvPr>
            <p:ph type="body" idx="1"/>
          </p:nvPr>
        </p:nvSpPr>
        <p:spPr>
          <a:xfrm>
            <a:off x="266600" y="141090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The Pixel Clustering Neural Network detects pixels in particles. As particles pass through the track system, they deposited charge equivalent to 1-3 pixels. The neural network detects how many particles and how much charge is in a cluster, and then splits the clusters.</a:t>
            </a:r>
            <a:endParaRPr/>
          </a:p>
        </p:txBody>
      </p:sp>
      <p:sp>
        <p:nvSpPr>
          <p:cNvPr id="182" name="Google Shape;182;p29"/>
          <p:cNvSpPr txBox="1">
            <a:spLocks noGrp="1"/>
          </p:cNvSpPr>
          <p:nvPr>
            <p:ph type="title"/>
          </p:nvPr>
        </p:nvSpPr>
        <p:spPr>
          <a:xfrm>
            <a:off x="247950" y="2726725"/>
            <a:ext cx="8520600" cy="572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Favorite Project</a:t>
            </a:r>
            <a:endParaRPr/>
          </a:p>
        </p:txBody>
      </p:sp>
      <p:sp>
        <p:nvSpPr>
          <p:cNvPr id="183" name="Google Shape;183;p29"/>
          <p:cNvSpPr txBox="1">
            <a:spLocks noGrp="1"/>
          </p:cNvSpPr>
          <p:nvPr>
            <p:ph type="body" idx="1"/>
          </p:nvPr>
        </p:nvSpPr>
        <p:spPr>
          <a:xfrm>
            <a:off x="266600" y="326870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PhD Work and discovering new particles. While it’s not always successful, Dr. Gagnon describes the excitement of the possibility to change all of physics with a project. </a:t>
            </a:r>
            <a:endParaRPr/>
          </a:p>
        </p:txBody>
      </p:sp>
      <p:pic>
        <p:nvPicPr>
          <p:cNvPr id="184" name="Google Shape;184;p29"/>
          <p:cNvPicPr preferRelativeResize="0"/>
          <p:nvPr/>
        </p:nvPicPr>
        <p:blipFill>
          <a:blip r:embed="rId3">
            <a:alphaModFix/>
          </a:blip>
          <a:stretch>
            <a:fillRect/>
          </a:stretch>
        </p:blipFill>
        <p:spPr>
          <a:xfrm>
            <a:off x="6636475" y="3814825"/>
            <a:ext cx="1585400" cy="1217225"/>
          </a:xfrm>
          <a:prstGeom prst="rect">
            <a:avLst/>
          </a:prstGeom>
          <a:noFill/>
          <a:ln>
            <a:noFill/>
          </a:ln>
        </p:spPr>
      </p:pic>
      <p:pic>
        <p:nvPicPr>
          <p:cNvPr id="185" name="Google Shape;185;p29">
            <a:hlinkClick r:id="rId4"/>
          </p:cNvPr>
          <p:cNvPicPr preferRelativeResize="0"/>
          <p:nvPr/>
        </p:nvPicPr>
        <p:blipFill>
          <a:blip r:embed="rId5">
            <a:alphaModFix/>
          </a:blip>
          <a:stretch>
            <a:fillRect/>
          </a:stretch>
        </p:blipFill>
        <p:spPr>
          <a:xfrm>
            <a:off x="5847475" y="0"/>
            <a:ext cx="1841300" cy="1319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Why Particle Physics?</a:t>
            </a:r>
            <a:endParaRPr/>
          </a:p>
        </p:txBody>
      </p:sp>
      <p:sp>
        <p:nvSpPr>
          <p:cNvPr id="191" name="Google Shape;191;p30"/>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Dr. Gagnon was always interested, challenging, lots of depth</a:t>
            </a:r>
            <a:endParaRPr/>
          </a:p>
          <a:p>
            <a:pPr marL="457200" lvl="0" indent="-342900" algn="l" rtl="0">
              <a:spcBef>
                <a:spcPts val="0"/>
              </a:spcBef>
              <a:spcAft>
                <a:spcPts val="0"/>
              </a:spcAft>
              <a:buSzPts val="1800"/>
              <a:buChar char="●"/>
            </a:pPr>
            <a:r>
              <a:rPr lang="en"/>
              <a:t>Experimental side, not theoretical</a:t>
            </a:r>
            <a:endParaRPr/>
          </a:p>
          <a:p>
            <a:pPr marL="457200" lvl="0" indent="-342900" algn="l" rtl="0">
              <a:spcBef>
                <a:spcPts val="0"/>
              </a:spcBef>
              <a:spcAft>
                <a:spcPts val="0"/>
              </a:spcAft>
              <a:buSzPts val="1800"/>
              <a:buChar char="●"/>
            </a:pPr>
            <a:r>
              <a:rPr lang="en"/>
              <a:t>Good match, CS programming</a:t>
            </a:r>
            <a:endParaRPr/>
          </a:p>
          <a:p>
            <a:pPr marL="457200" lvl="0" indent="-342900" algn="l" rtl="0">
              <a:spcBef>
                <a:spcPts val="0"/>
              </a:spcBef>
              <a:spcAft>
                <a:spcPts val="0"/>
              </a:spcAft>
              <a:buSzPts val="1800"/>
              <a:buChar char="●"/>
            </a:pPr>
            <a:r>
              <a:rPr lang="en"/>
              <a:t>Internship in 2013, career expanded from there</a:t>
            </a:r>
            <a:endParaRPr/>
          </a:p>
        </p:txBody>
      </p:sp>
      <p:pic>
        <p:nvPicPr>
          <p:cNvPr id="192" name="Google Shape;192;p30"/>
          <p:cNvPicPr preferRelativeResize="0"/>
          <p:nvPr/>
        </p:nvPicPr>
        <p:blipFill>
          <a:blip r:embed="rId3">
            <a:alphaModFix/>
          </a:blip>
          <a:stretch>
            <a:fillRect/>
          </a:stretch>
        </p:blipFill>
        <p:spPr>
          <a:xfrm>
            <a:off x="2944300" y="2943650"/>
            <a:ext cx="3255376" cy="18311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1"/>
          <p:cNvPicPr preferRelativeResize="0"/>
          <p:nvPr/>
        </p:nvPicPr>
        <p:blipFill>
          <a:blip r:embed="rId3">
            <a:alphaModFix/>
          </a:blip>
          <a:stretch>
            <a:fillRect/>
          </a:stretch>
        </p:blipFill>
        <p:spPr>
          <a:xfrm>
            <a:off x="0" y="-406425"/>
            <a:ext cx="9144001" cy="5956342"/>
          </a:xfrm>
          <a:prstGeom prst="rect">
            <a:avLst/>
          </a:prstGeom>
          <a:noFill/>
          <a:ln>
            <a:noFill/>
          </a:ln>
        </p:spPr>
      </p:pic>
      <p:sp>
        <p:nvSpPr>
          <p:cNvPr id="198" name="Google Shape;198;p31"/>
          <p:cNvSpPr txBox="1"/>
          <p:nvPr/>
        </p:nvSpPr>
        <p:spPr>
          <a:xfrm>
            <a:off x="950100" y="1494300"/>
            <a:ext cx="7243800" cy="215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400" b="1">
                <a:solidFill>
                  <a:schemeClr val="lt1"/>
                </a:solidFill>
                <a:highlight>
                  <a:schemeClr val="dk1"/>
                </a:highlight>
              </a:rPr>
              <a:t>Thanks for listening!</a:t>
            </a:r>
            <a:endParaRPr sz="6400" b="1">
              <a:solidFill>
                <a:schemeClr val="lt1"/>
              </a:solidFill>
              <a:highlight>
                <a:schemeClr val="dk1"/>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311700" y="445025"/>
            <a:ext cx="2191200" cy="572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ATLAS</a:t>
            </a:r>
            <a:endParaRPr/>
          </a:p>
        </p:txBody>
      </p:sp>
      <p:sp>
        <p:nvSpPr>
          <p:cNvPr id="72" name="Google Shape;72;p1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sz="1600" b="1" i="1"/>
              <a:t>A</a:t>
            </a:r>
            <a:r>
              <a:rPr lang="en" sz="1600" i="1"/>
              <a:t> </a:t>
            </a:r>
            <a:r>
              <a:rPr lang="en" sz="1600" b="1" i="1"/>
              <a:t>T</a:t>
            </a:r>
            <a:r>
              <a:rPr lang="en" sz="1600" i="1"/>
              <a:t>oroidal </a:t>
            </a:r>
            <a:r>
              <a:rPr lang="en" sz="1600" b="1" i="1"/>
              <a:t>L</a:t>
            </a:r>
            <a:r>
              <a:rPr lang="en" sz="1600" i="1"/>
              <a:t>HC </a:t>
            </a:r>
            <a:r>
              <a:rPr lang="en" sz="1600" b="1" i="1"/>
              <a:t>A</a:t>
            </a:r>
            <a:r>
              <a:rPr lang="en" sz="1600" i="1"/>
              <a:t>pparatu</a:t>
            </a:r>
            <a:r>
              <a:rPr lang="en" sz="1600" b="1" i="1"/>
              <a:t>S</a:t>
            </a:r>
            <a:endParaRPr sz="1600"/>
          </a:p>
          <a:p>
            <a:pPr marL="457200" lvl="0" indent="-330200" algn="l" rtl="0">
              <a:spcBef>
                <a:spcPts val="0"/>
              </a:spcBef>
              <a:spcAft>
                <a:spcPts val="0"/>
              </a:spcAft>
              <a:buSzPts val="1600"/>
              <a:buChar char="●"/>
            </a:pPr>
            <a:r>
              <a:rPr lang="en" sz="1600"/>
              <a:t>Started in 1992</a:t>
            </a:r>
            <a:endParaRPr sz="1600"/>
          </a:p>
          <a:p>
            <a:pPr marL="457200" lvl="0" indent="-330200" algn="l" rtl="0">
              <a:spcBef>
                <a:spcPts val="0"/>
              </a:spcBef>
              <a:spcAft>
                <a:spcPts val="0"/>
              </a:spcAft>
              <a:buSzPts val="1600"/>
              <a:buChar char="●"/>
            </a:pPr>
            <a:r>
              <a:rPr lang="en" sz="1600"/>
              <a:t>The largest particle detector so far</a:t>
            </a:r>
            <a:endParaRPr sz="1600"/>
          </a:p>
          <a:p>
            <a:pPr marL="457200" lvl="0" indent="-330200" algn="l" rtl="0">
              <a:spcBef>
                <a:spcPts val="0"/>
              </a:spcBef>
              <a:spcAft>
                <a:spcPts val="0"/>
              </a:spcAft>
              <a:buSzPts val="1600"/>
              <a:buChar char="●"/>
            </a:pPr>
            <a:r>
              <a:rPr lang="en" sz="1600"/>
              <a:t>Similar to CMS (also in the LHC)</a:t>
            </a:r>
            <a:endParaRPr sz="1600"/>
          </a:p>
          <a:p>
            <a:pPr marL="457200" lvl="0" indent="-330200" algn="l" rtl="0">
              <a:spcBef>
                <a:spcPts val="0"/>
              </a:spcBef>
              <a:spcAft>
                <a:spcPts val="0"/>
              </a:spcAft>
              <a:buSzPts val="1600"/>
              <a:buChar char="●"/>
            </a:pPr>
            <a:r>
              <a:rPr lang="en" sz="1600"/>
              <a:t>Detected the Higgs boson in 2012</a:t>
            </a:r>
            <a:endParaRPr sz="1600"/>
          </a:p>
          <a:p>
            <a:pPr marL="457200" lvl="0" indent="-330200" algn="l" rtl="0">
              <a:spcBef>
                <a:spcPts val="0"/>
              </a:spcBef>
              <a:spcAft>
                <a:spcPts val="0"/>
              </a:spcAft>
              <a:buSzPts val="1600"/>
              <a:buChar char="●"/>
            </a:pPr>
            <a:r>
              <a:rPr lang="en" sz="1600"/>
              <a:t>Detects proton-proton collisions</a:t>
            </a:r>
            <a:endParaRPr sz="1600"/>
          </a:p>
        </p:txBody>
      </p:sp>
      <p:pic>
        <p:nvPicPr>
          <p:cNvPr id="73" name="Google Shape;73;p14"/>
          <p:cNvPicPr preferRelativeResize="0"/>
          <p:nvPr/>
        </p:nvPicPr>
        <p:blipFill>
          <a:blip r:embed="rId3">
            <a:alphaModFix/>
          </a:blip>
          <a:stretch>
            <a:fillRect/>
          </a:stretch>
        </p:blipFill>
        <p:spPr>
          <a:xfrm>
            <a:off x="5715844" y="0"/>
            <a:ext cx="3428163"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387900" y="458025"/>
            <a:ext cx="3938100" cy="68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How does ATLAS work?</a:t>
            </a:r>
            <a:endParaRPr/>
          </a:p>
        </p:txBody>
      </p:sp>
      <p:sp>
        <p:nvSpPr>
          <p:cNvPr id="79" name="Google Shape;79;p15"/>
          <p:cNvSpPr txBox="1">
            <a:spLocks noGrp="1"/>
          </p:cNvSpPr>
          <p:nvPr>
            <p:ph type="body" idx="1"/>
          </p:nvPr>
        </p:nvSpPr>
        <p:spPr>
          <a:xfrm>
            <a:off x="311700" y="1418802"/>
            <a:ext cx="35979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Uses magnets to bend paths of particles</a:t>
            </a:r>
            <a:endParaRPr/>
          </a:p>
          <a:p>
            <a:pPr marL="457200" lvl="0" indent="-342900" algn="l" rtl="0">
              <a:spcBef>
                <a:spcPts val="0"/>
              </a:spcBef>
              <a:spcAft>
                <a:spcPts val="0"/>
              </a:spcAft>
              <a:buSzPts val="1800"/>
              <a:buChar char="●"/>
            </a:pPr>
            <a:r>
              <a:rPr lang="en"/>
              <a:t>This is to measure their momentum</a:t>
            </a:r>
            <a:endParaRPr/>
          </a:p>
          <a:p>
            <a:pPr marL="457200" lvl="0" indent="-342900" algn="l" rtl="0">
              <a:spcBef>
                <a:spcPts val="0"/>
              </a:spcBef>
              <a:spcAft>
                <a:spcPts val="0"/>
              </a:spcAft>
              <a:buSzPts val="1800"/>
              <a:buChar char="●"/>
            </a:pPr>
            <a:r>
              <a:rPr lang="en"/>
              <a:t>Uses “trigger” system via layers to process data from collisions (what events to detect and what to ignore)</a:t>
            </a:r>
            <a:endParaRPr/>
          </a:p>
        </p:txBody>
      </p:sp>
      <p:pic>
        <p:nvPicPr>
          <p:cNvPr id="80" name="Google Shape;80;p15"/>
          <p:cNvPicPr preferRelativeResize="0"/>
          <p:nvPr/>
        </p:nvPicPr>
        <p:blipFill>
          <a:blip r:embed="rId3">
            <a:alphaModFix/>
          </a:blip>
          <a:stretch>
            <a:fillRect/>
          </a:stretch>
        </p:blipFill>
        <p:spPr>
          <a:xfrm>
            <a:off x="4125464" y="0"/>
            <a:ext cx="7684323"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6"/>
          <p:cNvPicPr preferRelativeResize="0"/>
          <p:nvPr/>
        </p:nvPicPr>
        <p:blipFill>
          <a:blip r:embed="rId3">
            <a:alphaModFix/>
          </a:blip>
          <a:stretch>
            <a:fillRect/>
          </a:stretch>
        </p:blipFill>
        <p:spPr>
          <a:xfrm>
            <a:off x="0" y="209550"/>
            <a:ext cx="9144000" cy="4724400"/>
          </a:xfrm>
          <a:prstGeom prst="rect">
            <a:avLst/>
          </a:prstGeom>
          <a:noFill/>
          <a:ln>
            <a:noFill/>
          </a:ln>
        </p:spPr>
      </p:pic>
      <p:sp>
        <p:nvSpPr>
          <p:cNvPr id="86" name="Google Shape;86;p16"/>
          <p:cNvSpPr/>
          <p:nvPr/>
        </p:nvSpPr>
        <p:spPr>
          <a:xfrm>
            <a:off x="2134825" y="1559600"/>
            <a:ext cx="2013300" cy="376200"/>
          </a:xfrm>
          <a:prstGeom prst="wedgeRoundRectCallout">
            <a:avLst>
              <a:gd name="adj1" fmla="val -19232"/>
              <a:gd name="adj2" fmla="val 94079"/>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Muon Spectrometer</a:t>
            </a:r>
            <a:endParaRPr>
              <a:solidFill>
                <a:schemeClr val="lt1"/>
              </a:solidFill>
            </a:endParaRPr>
          </a:p>
        </p:txBody>
      </p:sp>
      <p:sp>
        <p:nvSpPr>
          <p:cNvPr id="87" name="Google Shape;87;p16"/>
          <p:cNvSpPr/>
          <p:nvPr/>
        </p:nvSpPr>
        <p:spPr>
          <a:xfrm>
            <a:off x="4499475" y="1559600"/>
            <a:ext cx="2013300" cy="376200"/>
          </a:xfrm>
          <a:prstGeom prst="wedgeRoundRectCallout">
            <a:avLst>
              <a:gd name="adj1" fmla="val 20997"/>
              <a:gd name="adj2" fmla="val 100618"/>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Calorimeter</a:t>
            </a:r>
            <a:endParaRPr>
              <a:solidFill>
                <a:schemeClr val="lt1"/>
              </a:solidFill>
            </a:endParaRPr>
          </a:p>
        </p:txBody>
      </p:sp>
      <p:sp>
        <p:nvSpPr>
          <p:cNvPr id="88" name="Google Shape;88;p16"/>
          <p:cNvSpPr/>
          <p:nvPr/>
        </p:nvSpPr>
        <p:spPr>
          <a:xfrm>
            <a:off x="3543450" y="3000025"/>
            <a:ext cx="2013300" cy="376200"/>
          </a:xfrm>
          <a:prstGeom prst="wedgeRoundRectCallout">
            <a:avLst>
              <a:gd name="adj1" fmla="val 21416"/>
              <a:gd name="adj2" fmla="val -90497"/>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Inner Detector</a:t>
            </a:r>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body" idx="1"/>
          </p:nvPr>
        </p:nvSpPr>
        <p:spPr>
          <a:xfrm>
            <a:off x="311700" y="1304875"/>
            <a:ext cx="4035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3 layers</a:t>
            </a:r>
            <a:endParaRPr/>
          </a:p>
          <a:p>
            <a:pPr marL="914400" lvl="1" indent="-317500" algn="l" rtl="0">
              <a:spcBef>
                <a:spcPts val="0"/>
              </a:spcBef>
              <a:spcAft>
                <a:spcPts val="0"/>
              </a:spcAft>
              <a:buSzPts val="1400"/>
              <a:buChar char="○"/>
            </a:pPr>
            <a:r>
              <a:rPr lang="en"/>
              <a:t>Pixel Detector</a:t>
            </a:r>
            <a:endParaRPr/>
          </a:p>
          <a:p>
            <a:pPr marL="1371600" lvl="2" indent="-317500" algn="l" rtl="0">
              <a:spcBef>
                <a:spcPts val="0"/>
              </a:spcBef>
              <a:spcAft>
                <a:spcPts val="0"/>
              </a:spcAft>
              <a:buSzPts val="1400"/>
              <a:buChar char="■"/>
            </a:pPr>
            <a:r>
              <a:rPr lang="en"/>
              <a:t>Detects charges</a:t>
            </a:r>
            <a:endParaRPr/>
          </a:p>
          <a:p>
            <a:pPr marL="1828800" lvl="3" indent="-317500" algn="l" rtl="0">
              <a:spcBef>
                <a:spcPts val="0"/>
              </a:spcBef>
              <a:spcAft>
                <a:spcPts val="0"/>
              </a:spcAft>
              <a:buSzPts val="1400"/>
              <a:buChar char="●"/>
            </a:pPr>
            <a:r>
              <a:rPr lang="en"/>
              <a:t>90+ million silicon pixels</a:t>
            </a:r>
            <a:endParaRPr/>
          </a:p>
          <a:p>
            <a:pPr marL="914400" lvl="1" indent="-317500" algn="l" rtl="0">
              <a:spcBef>
                <a:spcPts val="0"/>
              </a:spcBef>
              <a:spcAft>
                <a:spcPts val="0"/>
              </a:spcAft>
              <a:buSzPts val="1400"/>
              <a:buChar char="○"/>
            </a:pPr>
            <a:r>
              <a:rPr lang="en"/>
              <a:t>Semiconductor Tracker</a:t>
            </a:r>
            <a:endParaRPr/>
          </a:p>
          <a:p>
            <a:pPr marL="1371600" lvl="2" indent="-317500" algn="l" rtl="0">
              <a:spcBef>
                <a:spcPts val="0"/>
              </a:spcBef>
              <a:spcAft>
                <a:spcPts val="0"/>
              </a:spcAft>
              <a:buSzPts val="1400"/>
              <a:buChar char="■"/>
            </a:pPr>
            <a:r>
              <a:rPr lang="en"/>
              <a:t>Tracks particles</a:t>
            </a:r>
            <a:endParaRPr/>
          </a:p>
          <a:p>
            <a:pPr marL="914400" lvl="1" indent="-317500" algn="l" rtl="0">
              <a:spcBef>
                <a:spcPts val="0"/>
              </a:spcBef>
              <a:spcAft>
                <a:spcPts val="0"/>
              </a:spcAft>
              <a:buSzPts val="1400"/>
              <a:buChar char="○"/>
            </a:pPr>
            <a:r>
              <a:rPr lang="en"/>
              <a:t>Transition Radiation Tracker</a:t>
            </a:r>
            <a:endParaRPr/>
          </a:p>
          <a:p>
            <a:pPr marL="1371600" lvl="2" indent="-317500" algn="l" rtl="0">
              <a:spcBef>
                <a:spcPts val="0"/>
              </a:spcBef>
              <a:spcAft>
                <a:spcPts val="0"/>
              </a:spcAft>
              <a:buSzPts val="1400"/>
              <a:buChar char="■"/>
            </a:pPr>
            <a:r>
              <a:rPr lang="en"/>
              <a:t>Identifies particles</a:t>
            </a:r>
            <a:endParaRPr/>
          </a:p>
          <a:p>
            <a:pPr marL="457200" lvl="0" indent="-342900" algn="l" rtl="0">
              <a:spcBef>
                <a:spcPts val="0"/>
              </a:spcBef>
              <a:spcAft>
                <a:spcPts val="0"/>
              </a:spcAft>
              <a:buSzPts val="1800"/>
              <a:buChar char="●"/>
            </a:pPr>
            <a:r>
              <a:rPr lang="en"/>
              <a:t>Works with proton-proton collisions</a:t>
            </a:r>
            <a:endParaRPr/>
          </a:p>
        </p:txBody>
      </p:sp>
      <p:sp>
        <p:nvSpPr>
          <p:cNvPr id="94" name="Google Shape;94;p1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Clr>
                <a:schemeClr val="dk1"/>
              </a:buClr>
              <a:buSzPts val="1100"/>
              <a:buFont typeface="Arial"/>
              <a:buNone/>
            </a:pPr>
            <a:r>
              <a:rPr lang="en"/>
              <a:t>Inner Detector</a:t>
            </a:r>
            <a:endParaRPr/>
          </a:p>
        </p:txBody>
      </p:sp>
      <p:pic>
        <p:nvPicPr>
          <p:cNvPr id="95" name="Google Shape;95;p17"/>
          <p:cNvPicPr preferRelativeResize="0"/>
          <p:nvPr/>
        </p:nvPicPr>
        <p:blipFill>
          <a:blip r:embed="rId3">
            <a:alphaModFix/>
          </a:blip>
          <a:stretch>
            <a:fillRect/>
          </a:stretch>
        </p:blipFill>
        <p:spPr>
          <a:xfrm>
            <a:off x="4757452" y="1238875"/>
            <a:ext cx="4312551" cy="28759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Calorimeter</a:t>
            </a:r>
            <a:endParaRPr/>
          </a:p>
        </p:txBody>
      </p:sp>
      <p:sp>
        <p:nvSpPr>
          <p:cNvPr id="101" name="Google Shape;101;p18"/>
          <p:cNvSpPr txBox="1">
            <a:spLocks noGrp="1"/>
          </p:cNvSpPr>
          <p:nvPr>
            <p:ph type="body" idx="1"/>
          </p:nvPr>
        </p:nvSpPr>
        <p:spPr>
          <a:xfrm>
            <a:off x="311700" y="1304875"/>
            <a:ext cx="36150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Absorbs particles from collisions while measuring their energy</a:t>
            </a:r>
            <a:endParaRPr/>
          </a:p>
          <a:p>
            <a:pPr marL="457200" lvl="0" indent="-342900" algn="l" rtl="0">
              <a:spcBef>
                <a:spcPts val="0"/>
              </a:spcBef>
              <a:spcAft>
                <a:spcPts val="0"/>
              </a:spcAft>
              <a:buSzPts val="1800"/>
              <a:buChar char="●"/>
            </a:pPr>
            <a:r>
              <a:rPr lang="en"/>
              <a:t>2 layers:</a:t>
            </a:r>
            <a:endParaRPr/>
          </a:p>
          <a:p>
            <a:pPr marL="914400" lvl="1" indent="-317500" algn="l" rtl="0">
              <a:spcBef>
                <a:spcPts val="0"/>
              </a:spcBef>
              <a:spcAft>
                <a:spcPts val="0"/>
              </a:spcAft>
              <a:buSzPts val="1400"/>
              <a:buChar char="○"/>
            </a:pPr>
            <a:r>
              <a:rPr lang="en"/>
              <a:t>Liquid Argon (kept cooled)</a:t>
            </a:r>
            <a:endParaRPr/>
          </a:p>
          <a:p>
            <a:pPr marL="914400" lvl="1" indent="-317500" algn="l" rtl="0">
              <a:spcBef>
                <a:spcPts val="0"/>
              </a:spcBef>
              <a:spcAft>
                <a:spcPts val="0"/>
              </a:spcAft>
              <a:buSzPts val="1400"/>
              <a:buChar char="○"/>
            </a:pPr>
            <a:r>
              <a:rPr lang="en"/>
              <a:t>Tile Hadronic</a:t>
            </a:r>
            <a:endParaRPr/>
          </a:p>
          <a:p>
            <a:pPr marL="1371600" lvl="2" indent="-317500" algn="l" rtl="0">
              <a:spcBef>
                <a:spcPts val="0"/>
              </a:spcBef>
              <a:spcAft>
                <a:spcPts val="0"/>
              </a:spcAft>
              <a:buSzPts val="1400"/>
              <a:buChar char="■"/>
            </a:pPr>
            <a:r>
              <a:rPr lang="en"/>
              <a:t>Handles hadronic particles</a:t>
            </a:r>
            <a:endParaRPr/>
          </a:p>
          <a:p>
            <a:pPr marL="1371600" lvl="2" indent="-317500" algn="l" rtl="0">
              <a:spcBef>
                <a:spcPts val="0"/>
              </a:spcBef>
              <a:spcAft>
                <a:spcPts val="0"/>
              </a:spcAft>
              <a:buSzPts val="1400"/>
              <a:buChar char="■"/>
            </a:pPr>
            <a:r>
              <a:rPr lang="en"/>
              <a:t>Hadron = 2+ quarks together</a:t>
            </a:r>
            <a:endParaRPr/>
          </a:p>
        </p:txBody>
      </p:sp>
      <p:pic>
        <p:nvPicPr>
          <p:cNvPr id="102" name="Google Shape;102;p18"/>
          <p:cNvPicPr preferRelativeResize="0"/>
          <p:nvPr/>
        </p:nvPicPr>
        <p:blipFill>
          <a:blip r:embed="rId3">
            <a:alphaModFix/>
          </a:blip>
          <a:stretch>
            <a:fillRect/>
          </a:stretch>
        </p:blipFill>
        <p:spPr>
          <a:xfrm>
            <a:off x="4000101" y="1129587"/>
            <a:ext cx="5143900" cy="34621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9"/>
          <p:cNvPicPr preferRelativeResize="0"/>
          <p:nvPr/>
        </p:nvPicPr>
        <p:blipFill>
          <a:blip r:embed="rId3">
            <a:alphaModFix/>
          </a:blip>
          <a:stretch>
            <a:fillRect/>
          </a:stretch>
        </p:blipFill>
        <p:spPr>
          <a:xfrm>
            <a:off x="3362625" y="298650"/>
            <a:ext cx="5781374" cy="4336025"/>
          </a:xfrm>
          <a:prstGeom prst="rect">
            <a:avLst/>
          </a:prstGeom>
          <a:noFill/>
          <a:ln>
            <a:noFill/>
          </a:ln>
        </p:spPr>
      </p:pic>
      <p:sp>
        <p:nvSpPr>
          <p:cNvPr id="108" name="Google Shape;108;p19"/>
          <p:cNvSpPr txBox="1">
            <a:spLocks noGrp="1"/>
          </p:cNvSpPr>
          <p:nvPr>
            <p:ph type="title"/>
          </p:nvPr>
        </p:nvSpPr>
        <p:spPr>
          <a:xfrm>
            <a:off x="387900" y="458025"/>
            <a:ext cx="2825700" cy="68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Clr>
                <a:schemeClr val="dk1"/>
              </a:buClr>
              <a:buSzPct val="36666"/>
              <a:buFont typeface="Arial"/>
              <a:buNone/>
            </a:pPr>
            <a:r>
              <a:rPr lang="en"/>
              <a:t>Muon Spectrometer</a:t>
            </a:r>
            <a:endParaRPr/>
          </a:p>
        </p:txBody>
      </p:sp>
      <p:sp>
        <p:nvSpPr>
          <p:cNvPr id="109" name="Google Shape;109;p19"/>
          <p:cNvSpPr txBox="1">
            <a:spLocks noGrp="1"/>
          </p:cNvSpPr>
          <p:nvPr>
            <p:ph type="body" idx="1"/>
          </p:nvPr>
        </p:nvSpPr>
        <p:spPr>
          <a:xfrm>
            <a:off x="311700" y="1381075"/>
            <a:ext cx="29019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Measures path, energy and trajectory of muons</a:t>
            </a:r>
            <a:endParaRPr/>
          </a:p>
          <a:p>
            <a:pPr marL="457200" lvl="0" indent="-342900" algn="l" rtl="0">
              <a:spcBef>
                <a:spcPts val="0"/>
              </a:spcBef>
              <a:spcAft>
                <a:spcPts val="0"/>
              </a:spcAft>
              <a:buSzPts val="1800"/>
              <a:buChar char="●"/>
            </a:pPr>
            <a:r>
              <a:rPr lang="en"/>
              <a:t>Consists of 354,240 tubes</a:t>
            </a:r>
            <a:endParaRPr/>
          </a:p>
          <a:p>
            <a:pPr marL="914400" lvl="1" indent="-317500" algn="l" rtl="0">
              <a:spcBef>
                <a:spcPts val="0"/>
              </a:spcBef>
              <a:spcAft>
                <a:spcPts val="0"/>
              </a:spcAft>
              <a:buSzPts val="1400"/>
              <a:buChar char="○"/>
            </a:pPr>
            <a:r>
              <a:rPr lang="en"/>
              <a:t>Muon drift tubes include several layers of tubing</a:t>
            </a:r>
            <a:endParaRPr/>
          </a:p>
          <a:p>
            <a:pPr marL="914400" lvl="1" indent="-317500" algn="l" rtl="0">
              <a:spcBef>
                <a:spcPts val="0"/>
              </a:spcBef>
              <a:spcAft>
                <a:spcPts val="0"/>
              </a:spcAft>
              <a:buSzPts val="1400"/>
              <a:buChar char="○"/>
            </a:pPr>
            <a:r>
              <a:rPr lang="en"/>
              <a:t>Filled with gas mixture of argon and CO2</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What’s ATLAS for?</a:t>
            </a:r>
            <a:endParaRPr/>
          </a:p>
        </p:txBody>
      </p:sp>
      <p:sp>
        <p:nvSpPr>
          <p:cNvPr id="115" name="Google Shape;115;p20"/>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Lots of purposes.</a:t>
            </a:r>
            <a:endParaRPr/>
          </a:p>
          <a:p>
            <a:pPr marL="914400" lvl="1" indent="-317500" algn="l" rtl="0">
              <a:spcBef>
                <a:spcPts val="0"/>
              </a:spcBef>
              <a:spcAft>
                <a:spcPts val="0"/>
              </a:spcAft>
              <a:buSzPts val="1400"/>
              <a:buChar char="○"/>
            </a:pPr>
            <a:r>
              <a:rPr lang="en"/>
              <a:t>Built to do as much stuff as possible</a:t>
            </a:r>
            <a:endParaRPr/>
          </a:p>
          <a:p>
            <a:pPr marL="457200" lvl="0" indent="-342900" algn="l" rtl="0">
              <a:spcBef>
                <a:spcPts val="0"/>
              </a:spcBef>
              <a:spcAft>
                <a:spcPts val="0"/>
              </a:spcAft>
              <a:buSzPts val="1800"/>
              <a:buChar char="●"/>
            </a:pPr>
            <a:r>
              <a:rPr lang="en"/>
              <a:t>Looks into microscopic structures of the universe</a:t>
            </a:r>
            <a:endParaRPr/>
          </a:p>
          <a:p>
            <a:pPr marL="914400" lvl="1" indent="-317500" algn="l" rtl="0">
              <a:spcBef>
                <a:spcPts val="0"/>
              </a:spcBef>
              <a:spcAft>
                <a:spcPts val="0"/>
              </a:spcAft>
              <a:buSzPts val="1400"/>
              <a:buChar char="○"/>
            </a:pPr>
            <a:r>
              <a:rPr lang="en"/>
              <a:t>Requires very high energies</a:t>
            </a:r>
            <a:endParaRPr/>
          </a:p>
          <a:p>
            <a:pPr marL="457200" lvl="0" indent="-342900" algn="l" rtl="0">
              <a:spcBef>
                <a:spcPts val="0"/>
              </a:spcBef>
              <a:spcAft>
                <a:spcPts val="0"/>
              </a:spcAft>
              <a:buSzPts val="1800"/>
              <a:buChar char="●"/>
            </a:pPr>
            <a:r>
              <a:rPr lang="en"/>
              <a:t>Look for new particles</a:t>
            </a:r>
            <a:endParaRPr/>
          </a:p>
          <a:p>
            <a:pPr marL="457200" lvl="0" indent="-342900" algn="l" rtl="0">
              <a:spcBef>
                <a:spcPts val="0"/>
              </a:spcBef>
              <a:spcAft>
                <a:spcPts val="0"/>
              </a:spcAft>
              <a:buSzPts val="1800"/>
              <a:buChar char="●"/>
            </a:pPr>
            <a:r>
              <a:rPr lang="en"/>
              <a:t>Investigates shortcomings of the Standard Model</a:t>
            </a:r>
            <a:endParaRPr/>
          </a:p>
          <a:p>
            <a:pPr marL="457200" lvl="0" indent="-342900" algn="l" rtl="0">
              <a:spcBef>
                <a:spcPts val="0"/>
              </a:spcBef>
              <a:spcAft>
                <a:spcPts val="0"/>
              </a:spcAft>
              <a:buSzPts val="1800"/>
              <a:buChar char="●"/>
            </a:pPr>
            <a:r>
              <a:rPr lang="en"/>
              <a:t>6k+ members involved</a:t>
            </a:r>
            <a:endParaRPr/>
          </a:p>
        </p:txBody>
      </p:sp>
      <p:pic>
        <p:nvPicPr>
          <p:cNvPr id="116" name="Google Shape;116;p20"/>
          <p:cNvPicPr preferRelativeResize="0"/>
          <p:nvPr/>
        </p:nvPicPr>
        <p:blipFill rotWithShape="1">
          <a:blip r:embed="rId3">
            <a:alphaModFix/>
          </a:blip>
          <a:srcRect l="49296" r="14049"/>
          <a:stretch/>
        </p:blipFill>
        <p:spPr>
          <a:xfrm>
            <a:off x="6316050" y="0"/>
            <a:ext cx="2827951"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1"/>
          <p:cNvPicPr preferRelativeResize="0"/>
          <p:nvPr/>
        </p:nvPicPr>
        <p:blipFill rotWithShape="1">
          <a:blip r:embed="rId3">
            <a:alphaModFix/>
          </a:blip>
          <a:srcRect/>
          <a:stretch/>
        </p:blipFill>
        <p:spPr>
          <a:xfrm>
            <a:off x="0" y="0"/>
            <a:ext cx="5659099" cy="5143501"/>
          </a:xfrm>
          <a:prstGeom prst="rect">
            <a:avLst/>
          </a:prstGeom>
          <a:noFill/>
          <a:ln>
            <a:noFill/>
          </a:ln>
        </p:spPr>
      </p:pic>
      <p:sp>
        <p:nvSpPr>
          <p:cNvPr id="122" name="Google Shape;122;p2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solidFill>
                  <a:schemeClr val="lt1"/>
                </a:solidFill>
                <a:highlight>
                  <a:schemeClr val="dk1"/>
                </a:highlight>
              </a:rPr>
              <a:t>Dr. Gagnon and his work</a:t>
            </a:r>
            <a:endParaRPr>
              <a:solidFill>
                <a:schemeClr val="lt1"/>
              </a:solidFill>
              <a:highlight>
                <a:schemeClr val="dk1"/>
              </a:highlight>
            </a:endParaRPr>
          </a:p>
        </p:txBody>
      </p:sp>
      <p:sp>
        <p:nvSpPr>
          <p:cNvPr id="123" name="Google Shape;123;p21"/>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lt1"/>
              </a:buClr>
              <a:buSzPts val="1800"/>
              <a:buChar char="●"/>
            </a:pPr>
            <a:r>
              <a:rPr lang="en">
                <a:solidFill>
                  <a:schemeClr val="lt1"/>
                </a:solidFill>
                <a:highlight>
                  <a:schemeClr val="dk1"/>
                </a:highlight>
              </a:rPr>
              <a:t>Attended University of Montreal</a:t>
            </a:r>
            <a:endParaRPr>
              <a:solidFill>
                <a:schemeClr val="lt1"/>
              </a:solidFill>
              <a:highlight>
                <a:schemeClr val="dk1"/>
              </a:highlight>
            </a:endParaRPr>
          </a:p>
          <a:p>
            <a:pPr marL="914400" lvl="1" indent="-317500" algn="l" rtl="0">
              <a:spcBef>
                <a:spcPts val="0"/>
              </a:spcBef>
              <a:spcAft>
                <a:spcPts val="0"/>
              </a:spcAft>
              <a:buClr>
                <a:schemeClr val="lt1"/>
              </a:buClr>
              <a:buSzPts val="1400"/>
              <a:buChar char="○"/>
            </a:pPr>
            <a:r>
              <a:rPr lang="en">
                <a:solidFill>
                  <a:schemeClr val="lt1"/>
                </a:solidFill>
                <a:highlight>
                  <a:schemeClr val="dk1"/>
                </a:highlight>
              </a:rPr>
              <a:t>Physics and Compsci major</a:t>
            </a:r>
            <a:endParaRPr>
              <a:solidFill>
                <a:schemeClr val="lt1"/>
              </a:solidFill>
              <a:highlight>
                <a:schemeClr val="dk1"/>
              </a:highlight>
            </a:endParaRPr>
          </a:p>
          <a:p>
            <a:pPr marL="457200" lvl="0" indent="-342900" algn="l" rtl="0">
              <a:spcBef>
                <a:spcPts val="0"/>
              </a:spcBef>
              <a:spcAft>
                <a:spcPts val="0"/>
              </a:spcAft>
              <a:buClr>
                <a:schemeClr val="lt1"/>
              </a:buClr>
              <a:buSzPts val="1800"/>
              <a:buChar char="●"/>
            </a:pPr>
            <a:r>
              <a:rPr lang="en">
                <a:solidFill>
                  <a:schemeClr val="lt1"/>
                </a:solidFill>
                <a:highlight>
                  <a:schemeClr val="dk1"/>
                </a:highlight>
              </a:rPr>
              <a:t>Interned at CERN in 2013</a:t>
            </a:r>
            <a:endParaRPr>
              <a:solidFill>
                <a:schemeClr val="lt1"/>
              </a:solidFill>
              <a:highlight>
                <a:schemeClr val="dk1"/>
              </a:highlight>
            </a:endParaRPr>
          </a:p>
          <a:p>
            <a:pPr marL="457200" lvl="0" indent="-342900" algn="l" rtl="0">
              <a:spcBef>
                <a:spcPts val="0"/>
              </a:spcBef>
              <a:spcAft>
                <a:spcPts val="0"/>
              </a:spcAft>
              <a:buClr>
                <a:schemeClr val="lt1"/>
              </a:buClr>
              <a:buSzPts val="1800"/>
              <a:buChar char="●"/>
            </a:pPr>
            <a:r>
              <a:rPr lang="en">
                <a:solidFill>
                  <a:schemeClr val="lt1"/>
                </a:solidFill>
                <a:highlight>
                  <a:schemeClr val="dk1"/>
                </a:highlight>
              </a:rPr>
              <a:t>Postdoctoral Scholar @ UC, Berkeley</a:t>
            </a:r>
            <a:endParaRPr>
              <a:solidFill>
                <a:schemeClr val="lt1"/>
              </a:solidFill>
              <a:highlight>
                <a:schemeClr val="dk1"/>
              </a:highlight>
            </a:endParaRPr>
          </a:p>
          <a:p>
            <a:pPr marL="457200" lvl="0" indent="-342900" algn="l" rtl="0">
              <a:spcBef>
                <a:spcPts val="0"/>
              </a:spcBef>
              <a:spcAft>
                <a:spcPts val="0"/>
              </a:spcAft>
              <a:buClr>
                <a:schemeClr val="lt1"/>
              </a:buClr>
              <a:buSzPts val="1800"/>
              <a:buChar char="●"/>
            </a:pPr>
            <a:r>
              <a:rPr lang="en">
                <a:solidFill>
                  <a:schemeClr val="lt1"/>
                </a:solidFill>
                <a:highlight>
                  <a:schemeClr val="dk1"/>
                </a:highlight>
              </a:rPr>
              <a:t>Works on detection algorithms</a:t>
            </a:r>
            <a:endParaRPr>
              <a:solidFill>
                <a:schemeClr val="lt1"/>
              </a:solidFill>
              <a:highlight>
                <a:schemeClr val="dk1"/>
              </a:highlight>
            </a:endParaRPr>
          </a:p>
          <a:p>
            <a:pPr marL="457200" lvl="0" indent="-342900" algn="l" rtl="0">
              <a:spcBef>
                <a:spcPts val="0"/>
              </a:spcBef>
              <a:spcAft>
                <a:spcPts val="0"/>
              </a:spcAft>
              <a:buClr>
                <a:schemeClr val="lt1"/>
              </a:buClr>
              <a:buSzPts val="1800"/>
              <a:buChar char="●"/>
            </a:pPr>
            <a:r>
              <a:rPr lang="en">
                <a:solidFill>
                  <a:schemeClr val="lt1"/>
                </a:solidFill>
                <a:highlight>
                  <a:schemeClr val="dk1"/>
                </a:highlight>
              </a:rPr>
              <a:t>Trying to identify jets from charm quarks</a:t>
            </a:r>
            <a:endParaRPr>
              <a:solidFill>
                <a:schemeClr val="lt1"/>
              </a:solidFill>
              <a:highlight>
                <a:schemeClr val="dk1"/>
              </a:highlight>
            </a:endParaRPr>
          </a:p>
          <a:p>
            <a:pPr marL="0" lvl="0" indent="0" algn="l" rtl="0">
              <a:spcBef>
                <a:spcPts val="1200"/>
              </a:spcBef>
              <a:spcAft>
                <a:spcPts val="1200"/>
              </a:spcAft>
              <a:buNone/>
            </a:pPr>
            <a:endParaRPr>
              <a:solidFill>
                <a:schemeClr val="lt1"/>
              </a:solidFill>
              <a:highlight>
                <a:schemeClr val="dk1"/>
              </a:highlight>
            </a:endParaRPr>
          </a:p>
        </p:txBody>
      </p:sp>
      <p:pic>
        <p:nvPicPr>
          <p:cNvPr id="124" name="Google Shape;124;p21"/>
          <p:cNvPicPr preferRelativeResize="0"/>
          <p:nvPr/>
        </p:nvPicPr>
        <p:blipFill>
          <a:blip r:embed="rId4">
            <a:alphaModFix/>
          </a:blip>
          <a:stretch>
            <a:fillRect/>
          </a:stretch>
        </p:blipFill>
        <p:spPr>
          <a:xfrm>
            <a:off x="6049750" y="227875"/>
            <a:ext cx="2691125" cy="2691125"/>
          </a:xfrm>
          <a:prstGeom prst="rect">
            <a:avLst/>
          </a:prstGeom>
          <a:noFill/>
          <a:ln>
            <a:noFill/>
          </a:ln>
        </p:spPr>
      </p:pic>
      <p:pic>
        <p:nvPicPr>
          <p:cNvPr id="125" name="Google Shape;125;p21"/>
          <p:cNvPicPr preferRelativeResize="0"/>
          <p:nvPr/>
        </p:nvPicPr>
        <p:blipFill>
          <a:blip r:embed="rId5">
            <a:alphaModFix/>
          </a:blip>
          <a:stretch>
            <a:fillRect/>
          </a:stretch>
        </p:blipFill>
        <p:spPr>
          <a:xfrm>
            <a:off x="3941278" y="3661900"/>
            <a:ext cx="1717824" cy="1481600"/>
          </a:xfrm>
          <a:prstGeom prst="rect">
            <a:avLst/>
          </a:prstGeom>
          <a:noFill/>
          <a:ln>
            <a:noFill/>
          </a:ln>
        </p:spPr>
      </p:pic>
      <p:pic>
        <p:nvPicPr>
          <p:cNvPr id="126" name="Google Shape;126;p21"/>
          <p:cNvPicPr preferRelativeResize="0"/>
          <p:nvPr/>
        </p:nvPicPr>
        <p:blipFill>
          <a:blip r:embed="rId6">
            <a:alphaModFix/>
          </a:blip>
          <a:stretch>
            <a:fillRect/>
          </a:stretch>
        </p:blipFill>
        <p:spPr>
          <a:xfrm>
            <a:off x="6116425" y="3157725"/>
            <a:ext cx="2466975" cy="1847850"/>
          </a:xfrm>
          <a:prstGeom prst="rect">
            <a:avLst/>
          </a:prstGeom>
          <a:noFill/>
          <a:ln>
            <a:noFill/>
          </a:ln>
        </p:spPr>
      </p:pic>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886</Words>
  <Application>Microsoft Office PowerPoint</Application>
  <PresentationFormat>On-screen Show (16:9)</PresentationFormat>
  <Paragraphs>124</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Roboto</vt:lpstr>
      <vt:lpstr>Arial</vt:lpstr>
      <vt:lpstr>Impact</vt:lpstr>
      <vt:lpstr>Oswald Medium</vt:lpstr>
      <vt:lpstr>Times New Roman</vt:lpstr>
      <vt:lpstr>Roboto Slab</vt:lpstr>
      <vt:lpstr>Marina</vt:lpstr>
      <vt:lpstr>ATLAS Louis-Guillaume Gagnon</vt:lpstr>
      <vt:lpstr>ATLAS</vt:lpstr>
      <vt:lpstr>How does ATLAS work?</vt:lpstr>
      <vt:lpstr>PowerPoint Presentation</vt:lpstr>
      <vt:lpstr>Inner Detector</vt:lpstr>
      <vt:lpstr>Calorimeter</vt:lpstr>
      <vt:lpstr>Muon Spectrometer</vt:lpstr>
      <vt:lpstr>What’s ATLAS for?</vt:lpstr>
      <vt:lpstr>Dr. Gagnon and his work</vt:lpstr>
      <vt:lpstr>Algorithms</vt:lpstr>
      <vt:lpstr>Supersymmetry</vt:lpstr>
      <vt:lpstr>Dark Matter Candidate</vt:lpstr>
      <vt:lpstr>ATLAS trigger system</vt:lpstr>
      <vt:lpstr>What is it like working with so many people on ATLAS? </vt:lpstr>
      <vt:lpstr>What are some of your proudest achievements?</vt:lpstr>
      <vt:lpstr>What does your day-to-day schedule look like?</vt:lpstr>
      <vt:lpstr>Pixel Clustering Neural Network</vt:lpstr>
      <vt:lpstr>Why Particle Physics?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Louis-Guillaume Gagnon</dc:title>
  <dc:creator>Laurie Kerrigan</dc:creator>
  <cp:lastModifiedBy>Laurie Kerrigan</cp:lastModifiedBy>
  <cp:revision>2</cp:revision>
  <dcterms:modified xsi:type="dcterms:W3CDTF">2022-07-08T18:10:24Z</dcterms:modified>
</cp:coreProperties>
</file>