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embeddedFontLst>
    <p:embeddedFont>
      <p:font typeface="Maven Pro" panose="020B0604020202020204" charset="0"/>
      <p:regular r:id="rId14"/>
      <p:bold r:id="rId15"/>
    </p:embeddedFont>
    <p:embeddedFont>
      <p:font typeface="Nunito" panose="020B0604020202020204"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658" y="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Elle Moscinski</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Google Shape;330;g13774d78c1c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1" name="Google Shape;331;g13774d78c1c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Miya</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Google Shape;335;g13a9a0726b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6" name="Google Shape;336;g13a9a0726b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13774d78c1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 name="Google Shape;281;g13774d78c1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Elle Moscinski</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g13774d78c1c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8" name="Google Shape;288;g13774d78c1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Elle Moscinski (when reading the last two lines) So, these two theories are at odds with each other. In other words, they cannot both be right. So how do they fit together and what are we wrong about? Since clearly there is something we’re missing, because for complicated reasons, these two theories don’t fit together. Another way to ask these questions would be to ask, how did we get to have the 4 forces we do today? What is the one singular unified theory that allows us to understand why we have the 4 fundamental forces?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g13774d78c1c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4" name="Google Shape;294;g13774d78c1c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Abhiraj</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13774d78c1c_0_4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0" name="Google Shape;300;g13774d78c1c_0_4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solidFill>
                  <a:schemeClr val="dk1"/>
                </a:solidFill>
              </a:rPr>
              <a:t>Abhiraj</a:t>
            </a:r>
            <a:endParaRPr>
              <a:solidFill>
                <a:schemeClr val="dk1"/>
              </a:solidFill>
            </a:endParaRPr>
          </a:p>
          <a:p>
            <a:pPr marL="0" lvl="0" indent="0" algn="l" rtl="0">
              <a:spcBef>
                <a:spcPts val="0"/>
              </a:spcBef>
              <a:spcAft>
                <a:spcPts val="0"/>
              </a:spcAft>
              <a:buNone/>
            </a:pPr>
            <a:endParaRPr b="1"/>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g13774d78c6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6" name="Google Shape;306;g13774d78c6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Krishna</a:t>
            </a:r>
            <a:endParaRPr/>
          </a:p>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Google Shape;312;g137dfe16016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3" name="Google Shape;313;g137dfe16016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Krishna</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g13774d78c1c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9" name="Google Shape;319;g13774d78c1c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seamus</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g13774d78c65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5" name="Google Shape;325;g13774d78c65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main forces that are mentioned are electromagnetic and gravity. </a:t>
            </a:r>
            <a:r>
              <a:rPr lang="en">
                <a:solidFill>
                  <a:schemeClr val="dk1"/>
                </a:solidFill>
              </a:rPr>
              <a:t>The Universe expands and cools also known as </a:t>
            </a:r>
            <a:r>
              <a:rPr lang="en"/>
              <a:t>phase transitions. They also fracture the fundamental forces as they can go from one single force of gravity to a 5th force emerging as they are peeled off from the original force. They can also trap parts of the universe in higher energy phase and as we know this causes an imbalance amongst the strength of the forces therefore creating topological defects. </a:t>
            </a:r>
            <a:endParaRPr/>
          </a:p>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7343003"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7801210"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7801210"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8259418"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8259418"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259418"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717625"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8717625"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8717625" y="3409675"/>
                <a:ext cx="316800" cy="1732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8717625"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rot="5400000">
                <a:off x="6725724" y="2701260"/>
                <a:ext cx="1208100" cy="1208100"/>
              </a:xfrm>
              <a:prstGeom prst="pie">
                <a:avLst>
                  <a:gd name="adj1" fmla="val 8244818"/>
                  <a:gd name="adj2" fmla="val 16246175"/>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2"/>
            <p:cNvSpPr/>
            <p:nvPr/>
          </p:nvSpPr>
          <p:spPr>
            <a:xfrm>
              <a:off x="8460975" y="1817775"/>
              <a:ext cx="396600" cy="396600"/>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rot="-8647347">
                <a:off x="7831319" y="285616"/>
                <a:ext cx="388018" cy="388018"/>
              </a:xfrm>
              <a:prstGeom prst="pie">
                <a:avLst>
                  <a:gd name="adj1" fmla="val 19376841"/>
                  <a:gd name="adj2" fmla="val 12313574"/>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5399795" y="360281"/>
              <a:ext cx="2577000" cy="2577000"/>
            </a:xfrm>
            <a:prstGeom prst="pie">
              <a:avLst>
                <a:gd name="adj1" fmla="val 8801158"/>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5399795" y="356358"/>
              <a:ext cx="2577000" cy="2577000"/>
            </a:xfrm>
            <a:prstGeom prst="pie">
              <a:avLst>
                <a:gd name="adj1" fmla="val 1255410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rot="-9830444">
              <a:off x="6469759" y="3480727"/>
              <a:ext cx="320148" cy="320148"/>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 name="Google Shape;46;p2"/>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47" name="Google Shape;47;p2"/>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48" name="Google Shape;48;p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1"/>
              <p:cNvSpPr/>
              <p:nvPr/>
            </p:nvSpPr>
            <p:spPr>
              <a:xfrm flipH="1">
                <a:off x="2688737" y="4091380"/>
                <a:ext cx="2319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1"/>
              <p:cNvSpPr/>
              <p:nvPr/>
            </p:nvSpPr>
            <p:spPr>
              <a:xfrm flipH="1">
                <a:off x="185675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1"/>
              <p:cNvSpPr/>
              <p:nvPr/>
            </p:nvSpPr>
            <p:spPr>
              <a:xfrm flipH="1">
                <a:off x="185675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1"/>
              <p:cNvSpPr/>
              <p:nvPr/>
            </p:nvSpPr>
            <p:spPr>
              <a:xfrm flipH="1">
                <a:off x="1856753"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1"/>
              <p:cNvSpPr/>
              <p:nvPr/>
            </p:nvSpPr>
            <p:spPr>
              <a:xfrm flipH="1">
                <a:off x="185675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1"/>
              <p:cNvSpPr/>
              <p:nvPr/>
            </p:nvSpPr>
            <p:spPr>
              <a:xfrm flipH="1">
                <a:off x="2228107"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1"/>
              <p:cNvSpPr/>
              <p:nvPr/>
            </p:nvSpPr>
            <p:spPr>
              <a:xfrm flipH="1">
                <a:off x="222810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1"/>
              <p:cNvSpPr/>
              <p:nvPr/>
            </p:nvSpPr>
            <p:spPr>
              <a:xfrm flipH="1">
                <a:off x="222810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1"/>
              <p:cNvSpPr/>
              <p:nvPr/>
            </p:nvSpPr>
            <p:spPr>
              <a:xfrm flipH="1">
                <a:off x="259946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1"/>
              <p:cNvSpPr/>
              <p:nvPr/>
            </p:nvSpPr>
            <p:spPr>
              <a:xfrm flipH="1">
                <a:off x="259946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1"/>
              <p:cNvSpPr/>
              <p:nvPr/>
            </p:nvSpPr>
            <p:spPr>
              <a:xfrm flipH="1">
                <a:off x="334217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1"/>
              <p:cNvSpPr/>
              <p:nvPr/>
            </p:nvSpPr>
            <p:spPr>
              <a:xfrm flipH="1">
                <a:off x="334217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1"/>
              <p:cNvSpPr/>
              <p:nvPr/>
            </p:nvSpPr>
            <p:spPr>
              <a:xfrm flipH="1">
                <a:off x="3342171"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1"/>
              <p:cNvSpPr/>
              <p:nvPr/>
            </p:nvSpPr>
            <p:spPr>
              <a:xfrm flipH="1">
                <a:off x="334217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1"/>
              <p:cNvSpPr/>
              <p:nvPr/>
            </p:nvSpPr>
            <p:spPr>
              <a:xfrm flipH="1">
                <a:off x="3713525"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1"/>
              <p:cNvSpPr/>
              <p:nvPr/>
            </p:nvSpPr>
            <p:spPr>
              <a:xfrm flipH="1">
                <a:off x="371352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1"/>
              <p:cNvSpPr/>
              <p:nvPr/>
            </p:nvSpPr>
            <p:spPr>
              <a:xfrm flipH="1">
                <a:off x="371352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11"/>
              <p:cNvSpPr/>
              <p:nvPr/>
            </p:nvSpPr>
            <p:spPr>
              <a:xfrm flipH="1">
                <a:off x="148539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1"/>
              <p:cNvSpPr/>
              <p:nvPr/>
            </p:nvSpPr>
            <p:spPr>
              <a:xfrm flipH="1">
                <a:off x="148539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1"/>
              <p:cNvSpPr/>
              <p:nvPr/>
            </p:nvSpPr>
            <p:spPr>
              <a:xfrm flipH="1">
                <a:off x="148539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1"/>
              <p:cNvSpPr/>
              <p:nvPr/>
            </p:nvSpPr>
            <p:spPr>
              <a:xfrm flipH="1">
                <a:off x="40848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1"/>
              <p:cNvSpPr/>
              <p:nvPr/>
            </p:nvSpPr>
            <p:spPr>
              <a:xfrm flipH="1">
                <a:off x="40848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1"/>
              <p:cNvSpPr/>
              <p:nvPr/>
            </p:nvSpPr>
            <p:spPr>
              <a:xfrm flipH="1">
                <a:off x="297081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1"/>
              <p:cNvSpPr/>
              <p:nvPr/>
            </p:nvSpPr>
            <p:spPr>
              <a:xfrm flipH="1">
                <a:off x="297081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1"/>
              <p:cNvSpPr/>
              <p:nvPr/>
            </p:nvSpPr>
            <p:spPr>
              <a:xfrm flipH="1">
                <a:off x="297081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1"/>
              <p:cNvSpPr/>
              <p:nvPr/>
            </p:nvSpPr>
            <p:spPr>
              <a:xfrm flipH="1">
                <a:off x="445623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1"/>
              <p:cNvSpPr/>
              <p:nvPr/>
            </p:nvSpPr>
            <p:spPr>
              <a:xfrm flipH="1">
                <a:off x="445623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1"/>
              <p:cNvSpPr/>
              <p:nvPr/>
            </p:nvSpPr>
            <p:spPr>
              <a:xfrm flipH="1">
                <a:off x="445623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11"/>
              <p:cNvSpPr/>
              <p:nvPr/>
            </p:nvSpPr>
            <p:spPr>
              <a:xfrm flipH="1">
                <a:off x="48275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1"/>
              <p:cNvSpPr/>
              <p:nvPr/>
            </p:nvSpPr>
            <p:spPr>
              <a:xfrm flipH="1">
                <a:off x="48275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1"/>
              <p:cNvSpPr/>
              <p:nvPr/>
            </p:nvSpPr>
            <p:spPr>
              <a:xfrm flipH="1">
                <a:off x="4827588"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1"/>
              <p:cNvSpPr/>
              <p:nvPr/>
            </p:nvSpPr>
            <p:spPr>
              <a:xfrm flipH="1">
                <a:off x="48275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1"/>
              <p:cNvSpPr/>
              <p:nvPr/>
            </p:nvSpPr>
            <p:spPr>
              <a:xfrm flipH="1">
                <a:off x="519894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1"/>
              <p:cNvSpPr/>
              <p:nvPr/>
            </p:nvSpPr>
            <p:spPr>
              <a:xfrm flipH="1">
                <a:off x="519894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1"/>
              <p:cNvSpPr/>
              <p:nvPr/>
            </p:nvSpPr>
            <p:spPr>
              <a:xfrm flipH="1">
                <a:off x="519894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11"/>
              <p:cNvSpPr/>
              <p:nvPr/>
            </p:nvSpPr>
            <p:spPr>
              <a:xfrm flipH="1">
                <a:off x="557029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11"/>
              <p:cNvSpPr/>
              <p:nvPr/>
            </p:nvSpPr>
            <p:spPr>
              <a:xfrm flipH="1">
                <a:off x="557029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11"/>
              <p:cNvSpPr/>
              <p:nvPr/>
            </p:nvSpPr>
            <p:spPr>
              <a:xfrm flipH="1">
                <a:off x="5941652"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11"/>
              <p:cNvSpPr/>
              <p:nvPr/>
            </p:nvSpPr>
            <p:spPr>
              <a:xfrm flipH="1">
                <a:off x="594165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11"/>
              <p:cNvSpPr/>
              <p:nvPr/>
            </p:nvSpPr>
            <p:spPr>
              <a:xfrm flipH="1">
                <a:off x="594165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11"/>
              <p:cNvSpPr/>
              <p:nvPr/>
            </p:nvSpPr>
            <p:spPr>
              <a:xfrm flipH="1">
                <a:off x="631300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11"/>
              <p:cNvSpPr/>
              <p:nvPr/>
            </p:nvSpPr>
            <p:spPr>
              <a:xfrm flipH="1">
                <a:off x="631300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11"/>
              <p:cNvSpPr/>
              <p:nvPr/>
            </p:nvSpPr>
            <p:spPr>
              <a:xfrm flipH="1">
                <a:off x="6313006"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11"/>
              <p:cNvSpPr/>
              <p:nvPr/>
            </p:nvSpPr>
            <p:spPr>
              <a:xfrm flipH="1">
                <a:off x="631300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11"/>
              <p:cNvSpPr/>
              <p:nvPr/>
            </p:nvSpPr>
            <p:spPr>
              <a:xfrm flipH="1">
                <a:off x="668436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11"/>
              <p:cNvSpPr/>
              <p:nvPr/>
            </p:nvSpPr>
            <p:spPr>
              <a:xfrm flipH="1">
                <a:off x="668436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11"/>
              <p:cNvSpPr/>
              <p:nvPr/>
            </p:nvSpPr>
            <p:spPr>
              <a:xfrm flipH="1">
                <a:off x="668436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11"/>
              <p:cNvSpPr/>
              <p:nvPr/>
            </p:nvSpPr>
            <p:spPr>
              <a:xfrm flipH="1">
                <a:off x="705571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1"/>
              <p:cNvSpPr/>
              <p:nvPr/>
            </p:nvSpPr>
            <p:spPr>
              <a:xfrm flipH="1">
                <a:off x="705571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11"/>
              <p:cNvSpPr/>
              <p:nvPr/>
            </p:nvSpPr>
            <p:spPr>
              <a:xfrm flipH="1">
                <a:off x="779842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1"/>
              <p:cNvSpPr/>
              <p:nvPr/>
            </p:nvSpPr>
            <p:spPr>
              <a:xfrm flipH="1">
                <a:off x="779842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1"/>
              <p:cNvSpPr/>
              <p:nvPr/>
            </p:nvSpPr>
            <p:spPr>
              <a:xfrm flipH="1">
                <a:off x="7798424"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1"/>
              <p:cNvSpPr/>
              <p:nvPr/>
            </p:nvSpPr>
            <p:spPr>
              <a:xfrm flipH="1">
                <a:off x="779842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1"/>
              <p:cNvSpPr/>
              <p:nvPr/>
            </p:nvSpPr>
            <p:spPr>
              <a:xfrm flipH="1">
                <a:off x="8169779"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1"/>
              <p:cNvSpPr/>
              <p:nvPr/>
            </p:nvSpPr>
            <p:spPr>
              <a:xfrm flipH="1">
                <a:off x="81697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1"/>
              <p:cNvSpPr/>
              <p:nvPr/>
            </p:nvSpPr>
            <p:spPr>
              <a:xfrm flipH="1">
                <a:off x="81697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1"/>
              <p:cNvSpPr/>
              <p:nvPr/>
            </p:nvSpPr>
            <p:spPr>
              <a:xfrm flipH="1">
                <a:off x="7427070"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1"/>
              <p:cNvSpPr/>
              <p:nvPr/>
            </p:nvSpPr>
            <p:spPr>
              <a:xfrm flipH="1">
                <a:off x="7427070"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1"/>
              <p:cNvSpPr/>
              <p:nvPr/>
            </p:nvSpPr>
            <p:spPr>
              <a:xfrm flipH="1">
                <a:off x="7427070"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1"/>
              <p:cNvSpPr/>
              <p:nvPr/>
            </p:nvSpPr>
            <p:spPr>
              <a:xfrm flipH="1">
                <a:off x="854113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1"/>
              <p:cNvSpPr/>
              <p:nvPr/>
            </p:nvSpPr>
            <p:spPr>
              <a:xfrm flipH="1">
                <a:off x="854113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1"/>
              <p:cNvSpPr/>
              <p:nvPr/>
            </p:nvSpPr>
            <p:spPr>
              <a:xfrm flipH="1">
                <a:off x="89124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1"/>
              <p:cNvSpPr/>
              <p:nvPr/>
            </p:nvSpPr>
            <p:spPr>
              <a:xfrm flipH="1">
                <a:off x="89124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1"/>
              <p:cNvSpPr/>
              <p:nvPr/>
            </p:nvSpPr>
            <p:spPr>
              <a:xfrm flipH="1">
                <a:off x="89124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68" name="Google Shape;268;p11"/>
          <p:cNvSpPr txBox="1">
            <a:spLocks noGrp="1"/>
          </p:cNvSpPr>
          <p:nvPr>
            <p:ph type="title" hasCustomPrompt="1"/>
          </p:nvPr>
        </p:nvSpPr>
        <p:spPr>
          <a:xfrm>
            <a:off x="1388625" y="772725"/>
            <a:ext cx="6366900" cy="18633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a:spLocks noGrp="1"/>
          </p:cNvSpPr>
          <p:nvPr>
            <p:ph type="body" idx="1"/>
          </p:nvPr>
        </p:nvSpPr>
        <p:spPr>
          <a:xfrm>
            <a:off x="1388625" y="2712300"/>
            <a:ext cx="6366900" cy="1111200"/>
          </a:xfrm>
          <a:prstGeom prst="rect">
            <a:avLst/>
          </a:prstGeom>
        </p:spPr>
        <p:txBody>
          <a:bodyPr spcFirstLastPara="1" wrap="square" lIns="91425" tIns="91425" rIns="91425" bIns="91425" anchor="t" anchorCtr="0">
            <a:normAutofit/>
          </a:bodyPr>
          <a:lstStyle>
            <a:lvl1pPr marL="457200" lvl="0" indent="-311150" algn="ctr">
              <a:spcBef>
                <a:spcPts val="0"/>
              </a:spcBef>
              <a:spcAft>
                <a:spcPts val="0"/>
              </a:spcAft>
              <a:buClr>
                <a:schemeClr val="lt1"/>
              </a:buClr>
              <a:buSzPts val="1300"/>
              <a:buChar char="●"/>
              <a:defRPr>
                <a:solidFill>
                  <a:schemeClr val="lt1"/>
                </a:solidFill>
              </a:defRPr>
            </a:lvl1pPr>
            <a:lvl2pPr marL="914400" lvl="1" indent="-298450" algn="ctr">
              <a:spcBef>
                <a:spcPts val="0"/>
              </a:spcBef>
              <a:spcAft>
                <a:spcPts val="0"/>
              </a:spcAft>
              <a:buClr>
                <a:schemeClr val="lt1"/>
              </a:buClr>
              <a:buSzPts val="1100"/>
              <a:buChar char="○"/>
              <a:defRPr>
                <a:solidFill>
                  <a:schemeClr val="lt1"/>
                </a:solidFill>
              </a:defRPr>
            </a:lvl2pPr>
            <a:lvl3pPr marL="1371600" lvl="2" indent="-298450" algn="ctr">
              <a:spcBef>
                <a:spcPts val="0"/>
              </a:spcBef>
              <a:spcAft>
                <a:spcPts val="0"/>
              </a:spcAft>
              <a:buClr>
                <a:schemeClr val="lt1"/>
              </a:buClr>
              <a:buSzPts val="1100"/>
              <a:buChar char="■"/>
              <a:defRPr>
                <a:solidFill>
                  <a:schemeClr val="lt1"/>
                </a:solidFill>
              </a:defRPr>
            </a:lvl3pPr>
            <a:lvl4pPr marL="1828800" lvl="3" indent="-298450" algn="ctr">
              <a:spcBef>
                <a:spcPts val="0"/>
              </a:spcBef>
              <a:spcAft>
                <a:spcPts val="0"/>
              </a:spcAft>
              <a:buClr>
                <a:schemeClr val="lt1"/>
              </a:buClr>
              <a:buSzPts val="1100"/>
              <a:buChar char="●"/>
              <a:defRPr>
                <a:solidFill>
                  <a:schemeClr val="lt1"/>
                </a:solidFill>
              </a:defRPr>
            </a:lvl4pPr>
            <a:lvl5pPr marL="2286000" lvl="4" indent="-298450" algn="ctr">
              <a:spcBef>
                <a:spcPts val="0"/>
              </a:spcBef>
              <a:spcAft>
                <a:spcPts val="0"/>
              </a:spcAft>
              <a:buClr>
                <a:schemeClr val="lt1"/>
              </a:buClr>
              <a:buSzPts val="1100"/>
              <a:buChar char="○"/>
              <a:defRPr>
                <a:solidFill>
                  <a:schemeClr val="lt1"/>
                </a:solidFill>
              </a:defRPr>
            </a:lvl5pPr>
            <a:lvl6pPr marL="2743200" lvl="5" indent="-298450" algn="ctr">
              <a:spcBef>
                <a:spcPts val="0"/>
              </a:spcBef>
              <a:spcAft>
                <a:spcPts val="0"/>
              </a:spcAft>
              <a:buClr>
                <a:schemeClr val="lt1"/>
              </a:buClr>
              <a:buSzPts val="1100"/>
              <a:buChar char="■"/>
              <a:defRPr>
                <a:solidFill>
                  <a:schemeClr val="lt1"/>
                </a:solidFill>
              </a:defRPr>
            </a:lvl6pPr>
            <a:lvl7pPr marL="3200400" lvl="6" indent="-298450" algn="ctr">
              <a:spcBef>
                <a:spcPts val="0"/>
              </a:spcBef>
              <a:spcAft>
                <a:spcPts val="0"/>
              </a:spcAft>
              <a:buClr>
                <a:schemeClr val="lt1"/>
              </a:buClr>
              <a:buSzPts val="1100"/>
              <a:buChar char="●"/>
              <a:defRPr>
                <a:solidFill>
                  <a:schemeClr val="lt1"/>
                </a:solidFill>
              </a:defRPr>
            </a:lvl7pPr>
            <a:lvl8pPr marL="3657600" lvl="7" indent="-298450" algn="ctr">
              <a:spcBef>
                <a:spcPts val="0"/>
              </a:spcBef>
              <a:spcAft>
                <a:spcPts val="0"/>
              </a:spcAft>
              <a:buClr>
                <a:schemeClr val="lt1"/>
              </a:buClr>
              <a:buSzPts val="1100"/>
              <a:buChar char="○"/>
              <a:defRPr>
                <a:solidFill>
                  <a:schemeClr val="lt1"/>
                </a:solidFill>
              </a:defRPr>
            </a:lvl8pPr>
            <a:lvl9pPr marL="4114800" lvl="8" indent="-298450" algn="ctr">
              <a:spcBef>
                <a:spcPts val="0"/>
              </a:spcBef>
              <a:spcAft>
                <a:spcPts val="0"/>
              </a:spcAft>
              <a:buClr>
                <a:schemeClr val="lt1"/>
              </a:buClr>
              <a:buSzPts val="1100"/>
              <a:buChar char="■"/>
              <a:defRPr>
                <a:solidFill>
                  <a:schemeClr val="lt1"/>
                </a:solidFill>
              </a:defRPr>
            </a:lvl9pPr>
          </a:lstStyle>
          <a:p>
            <a:endParaRPr/>
          </a:p>
        </p:txBody>
      </p:sp>
      <p:sp>
        <p:nvSpPr>
          <p:cNvPr id="270" name="Google Shape;270;p11"/>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1"/>
        <p:cNvGrpSpPr/>
        <p:nvPr/>
      </p:nvGrpSpPr>
      <p:grpSpPr>
        <a:xfrm>
          <a:off x="0" y="0"/>
          <a:ext cx="0" cy="0"/>
          <a:chOff x="0" y="0"/>
          <a:chExt cx="0" cy="0"/>
        </a:xfrm>
      </p:grpSpPr>
      <p:sp>
        <p:nvSpPr>
          <p:cNvPr id="272" name="Google Shape;272;p1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3"/>
              <p:cNvSpPr/>
              <p:nvPr/>
            </p:nvSpPr>
            <p:spPr>
              <a:xfrm rot="10800000">
                <a:off x="1063183"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3"/>
              <p:cNvSpPr/>
              <p:nvPr/>
            </p:nvSpPr>
            <p:spPr>
              <a:xfrm rot="10800000">
                <a:off x="604976"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rot="10800000">
                <a:off x="604976"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3"/>
              <p:cNvSpPr/>
              <p:nvPr/>
            </p:nvSpPr>
            <p:spPr>
              <a:xfrm rot="10800000">
                <a:off x="146769" y="3441"/>
                <a:ext cx="316800" cy="1384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3"/>
              <p:cNvSpPr/>
              <p:nvPr/>
            </p:nvSpPr>
            <p:spPr>
              <a:xfrm rot="10800000">
                <a:off x="146769"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rot="10800000">
                <a:off x="146769"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
              <p:cNvSpPr/>
              <p:nvPr/>
            </p:nvSpPr>
            <p:spPr>
              <a:xfrm>
                <a:off x="6775084"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3"/>
              <p:cNvSpPr/>
              <p:nvPr/>
            </p:nvSpPr>
            <p:spPr>
              <a:xfrm>
                <a:off x="7367299"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3"/>
              <p:cNvSpPr/>
              <p:nvPr/>
            </p:nvSpPr>
            <p:spPr>
              <a:xfrm>
                <a:off x="7367299"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3"/>
              <p:cNvSpPr/>
              <p:nvPr/>
            </p:nvSpPr>
            <p:spPr>
              <a:xfrm>
                <a:off x="7959516"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3"/>
              <p:cNvSpPr/>
              <p:nvPr/>
            </p:nvSpPr>
            <p:spPr>
              <a:xfrm>
                <a:off x="7959516"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a:off x="7959516"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
              <p:cNvSpPr/>
              <p:nvPr/>
            </p:nvSpPr>
            <p:spPr>
              <a:xfrm>
                <a:off x="8551731"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3"/>
              <p:cNvSpPr/>
              <p:nvPr/>
            </p:nvSpPr>
            <p:spPr>
              <a:xfrm>
                <a:off x="8551731"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
              <p:cNvSpPr/>
              <p:nvPr/>
            </p:nvSpPr>
            <p:spPr>
              <a:xfrm>
                <a:off x="8551731" y="2904008"/>
                <a:ext cx="409500" cy="22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
              <p:cNvSpPr/>
              <p:nvPr/>
            </p:nvSpPr>
            <p:spPr>
              <a:xfrm>
                <a:off x="8551731"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2" name="Google Shape;82;p3"/>
          <p:cNvSpPr txBox="1">
            <a:spLocks noGrp="1"/>
          </p:cNvSpPr>
          <p:nvPr>
            <p:ph type="title"/>
          </p:nvPr>
        </p:nvSpPr>
        <p:spPr>
          <a:xfrm>
            <a:off x="824000" y="1613825"/>
            <a:ext cx="5857800" cy="18729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83" name="Google Shape;83;p3"/>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4"/>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 name="Google Shape;88;p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89" name="Google Shape;89;p4"/>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90" name="Google Shape;90;p4"/>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5"/>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6" name="Google Shape;96;p5"/>
          <p:cNvSpPr txBox="1">
            <a:spLocks noGrp="1"/>
          </p:cNvSpPr>
          <p:nvPr>
            <p:ph type="body" idx="1"/>
          </p:nvPr>
        </p:nvSpPr>
        <p:spPr>
          <a:xfrm>
            <a:off x="1303800" y="1990050"/>
            <a:ext cx="3430500" cy="25416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97" name="Google Shape;97;p5"/>
          <p:cNvSpPr txBox="1">
            <a:spLocks noGrp="1"/>
          </p:cNvSpPr>
          <p:nvPr>
            <p:ph type="body" idx="2"/>
          </p:nvPr>
        </p:nvSpPr>
        <p:spPr>
          <a:xfrm>
            <a:off x="4903650" y="1990050"/>
            <a:ext cx="3430500" cy="25416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98" name="Google Shape;98;p5"/>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6"/>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04" name="Google Shape;104;p6"/>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7"/>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 name="Google Shape;109;p7"/>
          <p:cNvSpPr txBox="1">
            <a:spLocks noGrp="1"/>
          </p:cNvSpPr>
          <p:nvPr>
            <p:ph type="title"/>
          </p:nvPr>
        </p:nvSpPr>
        <p:spPr>
          <a:xfrm>
            <a:off x="1303800" y="598575"/>
            <a:ext cx="3312000" cy="15900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10" name="Google Shape;110;p7"/>
          <p:cNvSpPr txBox="1">
            <a:spLocks noGrp="1"/>
          </p:cNvSpPr>
          <p:nvPr>
            <p:ph type="body" idx="1"/>
          </p:nvPr>
        </p:nvSpPr>
        <p:spPr>
          <a:xfrm>
            <a:off x="1303800" y="2309675"/>
            <a:ext cx="3312000" cy="22218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111" name="Google Shape;111;p7"/>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1"/>
        </a:solidFill>
        <a:effectLst/>
      </p:bgPr>
    </p:bg>
    <p:spTree>
      <p:nvGrpSpPr>
        <p:cNvPr id="1"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8"/>
              <p:cNvSpPr/>
              <p:nvPr/>
            </p:nvSpPr>
            <p:spPr>
              <a:xfrm rot="-8648551">
                <a:off x="7594313" y="527721"/>
                <a:ext cx="937226" cy="937226"/>
              </a:xfrm>
              <a:prstGeom prst="pie">
                <a:avLst>
                  <a:gd name="adj1" fmla="val 19376841"/>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8"/>
              <p:cNvSpPr/>
              <p:nvPr/>
            </p:nvSpPr>
            <p:spPr>
              <a:xfrm rot="2150259">
                <a:off x="8408218" y="2008610"/>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8"/>
              <p:cNvSpPr/>
              <p:nvPr/>
            </p:nvSpPr>
            <p:spPr>
              <a:xfrm rot="2150259">
                <a:off x="6868362" y="196705"/>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5" name="Google Shape;125;p8"/>
          <p:cNvSpPr txBox="1">
            <a:spLocks noGrp="1"/>
          </p:cNvSpPr>
          <p:nvPr>
            <p:ph type="title"/>
          </p:nvPr>
        </p:nvSpPr>
        <p:spPr>
          <a:xfrm>
            <a:off x="824000" y="763600"/>
            <a:ext cx="5857800" cy="35733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26" name="Google Shape;126;p8"/>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9"/>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1" name="Google Shape;131;p9"/>
          <p:cNvSpPr txBox="1">
            <a:spLocks noGrp="1"/>
          </p:cNvSpPr>
          <p:nvPr>
            <p:ph type="title"/>
          </p:nvPr>
        </p:nvSpPr>
        <p:spPr>
          <a:xfrm>
            <a:off x="1303800" y="598575"/>
            <a:ext cx="3430500" cy="19902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32" name="Google Shape;132;p9"/>
          <p:cNvSpPr txBox="1">
            <a:spLocks noGrp="1"/>
          </p:cNvSpPr>
          <p:nvPr>
            <p:ph type="subTitle" idx="1"/>
          </p:nvPr>
        </p:nvSpPr>
        <p:spPr>
          <a:xfrm>
            <a:off x="1303800" y="2743203"/>
            <a:ext cx="3430500" cy="7260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33" name="Google Shape;133;p9"/>
          <p:cNvSpPr txBox="1">
            <a:spLocks noGrp="1"/>
          </p:cNvSpPr>
          <p:nvPr>
            <p:ph type="body" idx="2"/>
          </p:nvPr>
        </p:nvSpPr>
        <p:spPr>
          <a:xfrm>
            <a:off x="4903700" y="661000"/>
            <a:ext cx="3430500" cy="38706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134" name="Google Shape;134;p9"/>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0"/>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 name="Google Shape;139;p10"/>
          <p:cNvSpPr txBox="1">
            <a:spLocks noGrp="1"/>
          </p:cNvSpPr>
          <p:nvPr>
            <p:ph type="body" idx="1"/>
          </p:nvPr>
        </p:nvSpPr>
        <p:spPr>
          <a:xfrm>
            <a:off x="1303800" y="4138975"/>
            <a:ext cx="5843100" cy="534900"/>
          </a:xfrm>
          <a:prstGeom prst="rect">
            <a:avLst/>
          </a:prstGeom>
        </p:spPr>
        <p:txBody>
          <a:bodyPr spcFirstLastPara="1" wrap="square" lIns="91425" tIns="91425" rIns="91425" bIns="91425" anchor="t" anchorCtr="0">
            <a:normAutofit/>
          </a:bodyPr>
          <a:lstStyle>
            <a:lvl1pPr marL="457200" lvl="0" indent="-228600">
              <a:lnSpc>
                <a:spcPct val="100000"/>
              </a:lnSpc>
              <a:spcBef>
                <a:spcPts val="0"/>
              </a:spcBef>
              <a:spcAft>
                <a:spcPts val="0"/>
              </a:spcAft>
              <a:buSzPts val="1300"/>
              <a:buNone/>
              <a:defRPr/>
            </a:lvl1pPr>
          </a:lstStyle>
          <a:p>
            <a:endParaRPr/>
          </a:p>
        </p:txBody>
      </p:sp>
      <p:sp>
        <p:nvSpPr>
          <p:cNvPr id="140" name="Google Shape;140;p10"/>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ment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marL="914400" lvl="1"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marL="1371600" lvl="2"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marL="1828800" lvl="3"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marL="2286000" lvl="4"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marL="2743200" lvl="5"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marL="3200400" lvl="6"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marL="3657600" lvl="7"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marL="4114800" lvl="8"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9pPr>
          </a:lstStyle>
          <a:p>
            <a:endParaRPr/>
          </a:p>
        </p:txBody>
      </p:sp>
      <p:sp>
        <p:nvSpPr>
          <p:cNvPr id="8" name="Google Shape;8;p1"/>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rm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hyperlink" Target="https://berkeleylab.app.box.com/s/0sap5zz0xrdfxp6wbky5xo1ju6od3bj5/file/977304493251"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hyperlink" Target="https://berkeleylab.app.box.com/s/0sap5zz0xrdfxp6wbky5xo1ju6od3bj5/file/977303935283"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13"/>
          <p:cNvSpPr txBox="1">
            <a:spLocks noGrp="1"/>
          </p:cNvSpPr>
          <p:nvPr>
            <p:ph type="ctrTitle"/>
          </p:nvPr>
        </p:nvSpPr>
        <p:spPr>
          <a:xfrm>
            <a:off x="317875" y="1635300"/>
            <a:ext cx="5644800" cy="18729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Our Interview With Julian Borrill</a:t>
            </a:r>
            <a:endParaRPr/>
          </a:p>
        </p:txBody>
      </p:sp>
      <p:sp>
        <p:nvSpPr>
          <p:cNvPr id="278" name="Google Shape;278;p13"/>
          <p:cNvSpPr txBox="1">
            <a:spLocks noGrp="1"/>
          </p:cNvSpPr>
          <p:nvPr>
            <p:ph type="subTitle" idx="1"/>
          </p:nvPr>
        </p:nvSpPr>
        <p:spPr>
          <a:xfrm>
            <a:off x="663175" y="3608625"/>
            <a:ext cx="4954200" cy="10941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A presentation by Elle Moscinski, Abhiraj Jalagekar, Krishna Ram, Séamus Kenna, and Miya Takeuchi</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Google Shape;333;p22"/>
          <p:cNvSpPr txBox="1">
            <a:spLocks noGrp="1"/>
          </p:cNvSpPr>
          <p:nvPr>
            <p:ph type="title"/>
          </p:nvPr>
        </p:nvSpPr>
        <p:spPr>
          <a:xfrm>
            <a:off x="1388550" y="1142375"/>
            <a:ext cx="6366900" cy="186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600"/>
              <a:t>Thank you</a:t>
            </a:r>
            <a:endParaRPr sz="56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Google Shape;338;p23"/>
          <p:cNvSpPr txBox="1">
            <a:spLocks noGrp="1"/>
          </p:cNvSpPr>
          <p:nvPr>
            <p:ph type="title"/>
          </p:nvPr>
        </p:nvSpPr>
        <p:spPr>
          <a:xfrm>
            <a:off x="824000" y="763600"/>
            <a:ext cx="6385500" cy="35733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a:t>Extra Resources:</a:t>
            </a:r>
            <a:endParaRPr/>
          </a:p>
          <a:p>
            <a:pPr marL="0" lvl="0" indent="0" algn="l" rtl="0">
              <a:spcBef>
                <a:spcPts val="0"/>
              </a:spcBef>
              <a:spcAft>
                <a:spcPts val="0"/>
              </a:spcAft>
              <a:buNone/>
            </a:pPr>
            <a:endParaRPr sz="100"/>
          </a:p>
          <a:p>
            <a:pPr marL="0" lvl="0" indent="0" algn="l" rtl="0">
              <a:spcBef>
                <a:spcPts val="0"/>
              </a:spcBef>
              <a:spcAft>
                <a:spcPts val="0"/>
              </a:spcAft>
              <a:buNone/>
            </a:pPr>
            <a:r>
              <a:rPr lang="en" sz="2255"/>
              <a:t>The full simulation box: </a:t>
            </a:r>
            <a:r>
              <a:rPr lang="en" sz="1022" u="sng">
                <a:solidFill>
                  <a:schemeClr val="hlink"/>
                </a:solidFill>
                <a:hlinkClick r:id="rId3"/>
              </a:rPr>
              <a:t>https://berkeleylab.app.box.com/s/0sap5zz0xrdfxp6wbky5xo1ju6od3bj5/file/977304493251</a:t>
            </a:r>
            <a:endParaRPr sz="1022"/>
          </a:p>
          <a:p>
            <a:pPr marL="0" lvl="0" indent="0" algn="l" rtl="0">
              <a:spcBef>
                <a:spcPts val="0"/>
              </a:spcBef>
              <a:spcAft>
                <a:spcPts val="0"/>
              </a:spcAft>
              <a:buNone/>
            </a:pPr>
            <a:endParaRPr sz="122"/>
          </a:p>
          <a:p>
            <a:pPr marL="0" lvl="0" indent="0" algn="l" rtl="0">
              <a:spcBef>
                <a:spcPts val="0"/>
              </a:spcBef>
              <a:spcAft>
                <a:spcPts val="0"/>
              </a:spcAft>
              <a:buNone/>
            </a:pPr>
            <a:r>
              <a:rPr lang="en" sz="2255"/>
              <a:t>A zoomed in section: </a:t>
            </a:r>
            <a:r>
              <a:rPr lang="en" sz="1044" u="sng">
                <a:solidFill>
                  <a:schemeClr val="hlink"/>
                </a:solidFill>
                <a:hlinkClick r:id="rId4"/>
              </a:rPr>
              <a:t>https://berkeleylab.app.box.com/s/0sap5zz0xrdfxp6wbky5xo1ju6od3bj5/file/977303935283</a:t>
            </a:r>
            <a:endParaRPr sz="1044"/>
          </a:p>
          <a:p>
            <a:pPr marL="0" lvl="0" indent="0" algn="l" rtl="0">
              <a:spcBef>
                <a:spcPts val="0"/>
              </a:spcBef>
              <a:spcAft>
                <a:spcPts val="0"/>
              </a:spcAft>
              <a:buNone/>
            </a:pPr>
            <a:endParaRPr sz="2144"/>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14"/>
          <p:cNvSpPr txBox="1">
            <a:spLocks noGrp="1"/>
          </p:cNvSpPr>
          <p:nvPr>
            <p:ph type="title"/>
          </p:nvPr>
        </p:nvSpPr>
        <p:spPr>
          <a:xfrm>
            <a:off x="1275750" y="696700"/>
            <a:ext cx="7030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Two Major Questions</a:t>
            </a:r>
            <a:endParaRPr/>
          </a:p>
        </p:txBody>
      </p:sp>
      <p:sp>
        <p:nvSpPr>
          <p:cNvPr id="284" name="Google Shape;284;p14"/>
          <p:cNvSpPr txBox="1">
            <a:spLocks noGrp="1"/>
          </p:cNvSpPr>
          <p:nvPr>
            <p:ph type="body" idx="1"/>
          </p:nvPr>
        </p:nvSpPr>
        <p:spPr>
          <a:xfrm>
            <a:off x="834275" y="1777075"/>
            <a:ext cx="7030500" cy="2541000"/>
          </a:xfrm>
          <a:prstGeom prst="rect">
            <a:avLst/>
          </a:prstGeom>
        </p:spPr>
        <p:txBody>
          <a:bodyPr spcFirstLastPara="1" wrap="square" lIns="91425" tIns="91425" rIns="91425" bIns="91425" anchor="t" anchorCtr="0">
            <a:noAutofit/>
          </a:bodyPr>
          <a:lstStyle/>
          <a:p>
            <a:pPr marL="457200" lvl="0" indent="-349250" algn="l" rtl="0">
              <a:lnSpc>
                <a:spcPct val="200000"/>
              </a:lnSpc>
              <a:spcBef>
                <a:spcPts val="0"/>
              </a:spcBef>
              <a:spcAft>
                <a:spcPts val="0"/>
              </a:spcAft>
              <a:buSzPts val="1900"/>
              <a:buAutoNum type="arabicPeriod"/>
            </a:pPr>
            <a:r>
              <a:rPr lang="en" sz="1900"/>
              <a:t>How do our two theories fit together?</a:t>
            </a:r>
            <a:endParaRPr sz="1900"/>
          </a:p>
          <a:p>
            <a:pPr marL="914400" lvl="1" indent="-330200" algn="l" rtl="0">
              <a:lnSpc>
                <a:spcPct val="200000"/>
              </a:lnSpc>
              <a:spcBef>
                <a:spcPts val="0"/>
              </a:spcBef>
              <a:spcAft>
                <a:spcPts val="0"/>
              </a:spcAft>
              <a:buSzPts val="1600"/>
              <a:buAutoNum type="alphaLcPeriod"/>
            </a:pPr>
            <a:r>
              <a:rPr lang="en" sz="1600"/>
              <a:t>General Relativity</a:t>
            </a:r>
            <a:endParaRPr sz="1600"/>
          </a:p>
          <a:p>
            <a:pPr marL="914400" lvl="1" indent="-330200" algn="l" rtl="0">
              <a:lnSpc>
                <a:spcPct val="200000"/>
              </a:lnSpc>
              <a:spcBef>
                <a:spcPts val="0"/>
              </a:spcBef>
              <a:spcAft>
                <a:spcPts val="0"/>
              </a:spcAft>
              <a:buSzPts val="1600"/>
              <a:buAutoNum type="alphaLcPeriod"/>
            </a:pPr>
            <a:r>
              <a:rPr lang="en" sz="1600"/>
              <a:t>Quantum Chromodynamics</a:t>
            </a:r>
            <a:endParaRPr sz="1600"/>
          </a:p>
          <a:p>
            <a:pPr marL="457200" lvl="0" indent="-349250" algn="l" rtl="0">
              <a:lnSpc>
                <a:spcPct val="200000"/>
              </a:lnSpc>
              <a:spcBef>
                <a:spcPts val="0"/>
              </a:spcBef>
              <a:spcAft>
                <a:spcPts val="0"/>
              </a:spcAft>
              <a:buSzPts val="1900"/>
              <a:buAutoNum type="arabicPeriod"/>
            </a:pPr>
            <a:r>
              <a:rPr lang="en" sz="1900"/>
              <a:t>How did the universe get so lumpy?</a:t>
            </a:r>
            <a:endParaRPr sz="1900"/>
          </a:p>
          <a:p>
            <a:pPr marL="914400" lvl="1" indent="-330200" algn="l" rtl="0">
              <a:lnSpc>
                <a:spcPct val="200000"/>
              </a:lnSpc>
              <a:spcBef>
                <a:spcPts val="0"/>
              </a:spcBef>
              <a:spcAft>
                <a:spcPts val="0"/>
              </a:spcAft>
              <a:buSzPts val="1600"/>
              <a:buAutoNum type="alphaLcPeriod"/>
            </a:pPr>
            <a:r>
              <a:rPr lang="en" sz="1600"/>
              <a:t>Gravitational attraction</a:t>
            </a:r>
            <a:endParaRPr sz="1600"/>
          </a:p>
          <a:p>
            <a:pPr marL="0" lvl="0" indent="0" algn="l" rtl="0">
              <a:lnSpc>
                <a:spcPct val="200000"/>
              </a:lnSpc>
              <a:spcBef>
                <a:spcPts val="1200"/>
              </a:spcBef>
              <a:spcAft>
                <a:spcPts val="1200"/>
              </a:spcAft>
              <a:buNone/>
            </a:pPr>
            <a:endParaRPr sz="1600"/>
          </a:p>
        </p:txBody>
      </p:sp>
      <p:pic>
        <p:nvPicPr>
          <p:cNvPr id="285" name="Google Shape;285;p14"/>
          <p:cNvPicPr preferRelativeResize="0"/>
          <p:nvPr/>
        </p:nvPicPr>
        <p:blipFill>
          <a:blip r:embed="rId3">
            <a:alphaModFix/>
          </a:blip>
          <a:stretch>
            <a:fillRect/>
          </a:stretch>
        </p:blipFill>
        <p:spPr>
          <a:xfrm>
            <a:off x="5953500" y="1176875"/>
            <a:ext cx="2887174" cy="29457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1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Question 1</a:t>
            </a:r>
            <a:endParaRPr/>
          </a:p>
        </p:txBody>
      </p:sp>
      <p:sp>
        <p:nvSpPr>
          <p:cNvPr id="291" name="Google Shape;291;p15"/>
          <p:cNvSpPr txBox="1">
            <a:spLocks noGrp="1"/>
          </p:cNvSpPr>
          <p:nvPr>
            <p:ph type="body" idx="1"/>
          </p:nvPr>
        </p:nvSpPr>
        <p:spPr>
          <a:xfrm>
            <a:off x="1056750" y="1540975"/>
            <a:ext cx="7030500" cy="3050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600"/>
              <a:t>The Two Theories are </a:t>
            </a:r>
            <a:r>
              <a:rPr lang="en" sz="1600" b="1"/>
              <a:t>General Relativity</a:t>
            </a:r>
            <a:r>
              <a:rPr lang="en" sz="1600"/>
              <a:t> and </a:t>
            </a:r>
            <a:r>
              <a:rPr lang="en" sz="1600" b="1"/>
              <a:t>Quantum Chromodynamics</a:t>
            </a:r>
            <a:endParaRPr sz="1600" b="1"/>
          </a:p>
          <a:p>
            <a:pPr marL="457200" lvl="0" indent="-311150" algn="l" rtl="0">
              <a:spcBef>
                <a:spcPts val="1200"/>
              </a:spcBef>
              <a:spcAft>
                <a:spcPts val="0"/>
              </a:spcAft>
              <a:buSzPts val="1300"/>
              <a:buChar char="●"/>
            </a:pPr>
            <a:r>
              <a:rPr lang="en"/>
              <a:t>General Relativity is a theory about gravity. It theorizes that gravity comes from wells that cause the curvature of the fabric of spacetime</a:t>
            </a:r>
            <a:endParaRPr/>
          </a:p>
          <a:p>
            <a:pPr marL="457200" lvl="0" indent="-311150" algn="l" rtl="0">
              <a:spcBef>
                <a:spcPts val="0"/>
              </a:spcBef>
              <a:spcAft>
                <a:spcPts val="0"/>
              </a:spcAft>
              <a:buSzPts val="1300"/>
              <a:buChar char="●"/>
            </a:pPr>
            <a:r>
              <a:rPr lang="en"/>
              <a:t>Quantum Chromodynamics is a theory that covers the other three forces, the Weak, Strong, and electromagnetism. Simplified, the theory has to do with the interactions of quarks and gluons</a:t>
            </a:r>
            <a:endParaRPr/>
          </a:p>
          <a:p>
            <a:pPr marL="0" lvl="0" indent="0" algn="l" rtl="0">
              <a:spcBef>
                <a:spcPts val="1200"/>
              </a:spcBef>
              <a:spcAft>
                <a:spcPts val="0"/>
              </a:spcAft>
              <a:buNone/>
            </a:pPr>
            <a:r>
              <a:rPr lang="en" sz="1500"/>
              <a:t>They are at odds with each other. They cannot both be right. So how do they fit together and what are we wrong about?</a:t>
            </a:r>
            <a:endParaRPr sz="1500"/>
          </a:p>
          <a:p>
            <a:pPr marL="0" lvl="0" indent="0" algn="l" rtl="0">
              <a:spcBef>
                <a:spcPts val="1200"/>
              </a:spcBef>
              <a:spcAft>
                <a:spcPts val="1200"/>
              </a:spcAft>
              <a:buNone/>
            </a:pPr>
            <a:r>
              <a:rPr lang="en" sz="1500"/>
              <a:t>How did we get to have the 4 forces we do today?</a:t>
            </a:r>
            <a:endParaRPr sz="15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p16"/>
          <p:cNvSpPr txBox="1">
            <a:spLocks noGrp="1"/>
          </p:cNvSpPr>
          <p:nvPr>
            <p:ph type="title"/>
          </p:nvPr>
        </p:nvSpPr>
        <p:spPr>
          <a:xfrm>
            <a:off x="1303800" y="717725"/>
            <a:ext cx="7030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Question 2</a:t>
            </a:r>
            <a:endParaRPr/>
          </a:p>
        </p:txBody>
      </p:sp>
      <p:sp>
        <p:nvSpPr>
          <p:cNvPr id="297" name="Google Shape;297;p16"/>
          <p:cNvSpPr txBox="1">
            <a:spLocks noGrp="1"/>
          </p:cNvSpPr>
          <p:nvPr>
            <p:ph type="body" idx="1"/>
          </p:nvPr>
        </p:nvSpPr>
        <p:spPr>
          <a:xfrm>
            <a:off x="862300" y="1539410"/>
            <a:ext cx="7030500" cy="32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b="1"/>
              <a:t>How did a uniform universe transform into the “lumpy” and chaotic nature we observe today?</a:t>
            </a:r>
            <a:endParaRPr sz="1600" b="1"/>
          </a:p>
          <a:p>
            <a:pPr marL="457200" lvl="0" indent="-317500" algn="l" rtl="0">
              <a:spcBef>
                <a:spcPts val="1200"/>
              </a:spcBef>
              <a:spcAft>
                <a:spcPts val="0"/>
              </a:spcAft>
              <a:buSzPts val="1400"/>
              <a:buChar char="●"/>
            </a:pPr>
            <a:r>
              <a:rPr lang="en" sz="1400"/>
              <a:t>The early universe is uniform and isotropic as seen through the CMB.</a:t>
            </a:r>
            <a:endParaRPr sz="1400"/>
          </a:p>
          <a:p>
            <a:pPr marL="457200" lvl="0" indent="-317500" algn="l" rtl="0">
              <a:spcBef>
                <a:spcPts val="0"/>
              </a:spcBef>
              <a:spcAft>
                <a:spcPts val="0"/>
              </a:spcAft>
              <a:buSzPts val="1400"/>
              <a:buChar char="●"/>
            </a:pPr>
            <a:r>
              <a:rPr lang="en" sz="1400"/>
              <a:t>The late universe is incredibly lumpy. Stars, galaxies, dark matter, etc. are everywhere.</a:t>
            </a:r>
            <a:endParaRPr sz="1400"/>
          </a:p>
          <a:p>
            <a:pPr marL="0" lvl="0" indent="0" algn="l" rtl="0">
              <a:spcBef>
                <a:spcPts val="1200"/>
              </a:spcBef>
              <a:spcAft>
                <a:spcPts val="0"/>
              </a:spcAft>
              <a:buNone/>
            </a:pPr>
            <a:r>
              <a:rPr lang="en" sz="1400"/>
              <a:t> The answer is probably </a:t>
            </a:r>
            <a:r>
              <a:rPr lang="en" sz="1400" u="sng"/>
              <a:t>gravity</a:t>
            </a:r>
            <a:r>
              <a:rPr lang="en" sz="1400"/>
              <a:t>.</a:t>
            </a:r>
            <a:endParaRPr sz="1400"/>
          </a:p>
          <a:p>
            <a:pPr marL="457200" lvl="0" indent="-317500" algn="l" rtl="0">
              <a:spcBef>
                <a:spcPts val="1200"/>
              </a:spcBef>
              <a:spcAft>
                <a:spcPts val="0"/>
              </a:spcAft>
              <a:buSzPts val="1400"/>
              <a:buChar char="●"/>
            </a:pPr>
            <a:r>
              <a:rPr lang="en" sz="1400"/>
              <a:t>Only force that propagates over long distances</a:t>
            </a:r>
            <a:endParaRPr sz="1400"/>
          </a:p>
          <a:p>
            <a:pPr marL="457200" lvl="0" indent="-317500" algn="l" rtl="0">
              <a:spcBef>
                <a:spcPts val="0"/>
              </a:spcBef>
              <a:spcAft>
                <a:spcPts val="0"/>
              </a:spcAft>
              <a:buSzPts val="1400"/>
              <a:buChar char="●"/>
            </a:pPr>
            <a:r>
              <a:rPr lang="en" sz="1400"/>
              <a:t>Some areas with slightly more matter/energy → over time more mass accumulates due to gravitational attraction</a:t>
            </a:r>
            <a:endParaRPr sz="1400"/>
          </a:p>
          <a:p>
            <a:pPr marL="0" lvl="0" indent="0" algn="l" rtl="0">
              <a:spcBef>
                <a:spcPts val="1200"/>
              </a:spcBef>
              <a:spcAft>
                <a:spcPts val="1200"/>
              </a:spcAft>
              <a:buNone/>
            </a:pPr>
            <a:r>
              <a:rPr lang="en" sz="1400"/>
              <a:t>Now, a new question emerges. </a:t>
            </a:r>
            <a:r>
              <a:rPr lang="en" sz="1400" b="1"/>
              <a:t>What caused those initial fluctuations?</a:t>
            </a:r>
            <a:endParaRPr sz="1400" b="1"/>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17"/>
          <p:cNvSpPr txBox="1">
            <a:spLocks noGrp="1"/>
          </p:cNvSpPr>
          <p:nvPr>
            <p:ph type="title"/>
          </p:nvPr>
        </p:nvSpPr>
        <p:spPr>
          <a:xfrm>
            <a:off x="1303800" y="674775"/>
            <a:ext cx="7030500" cy="648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3000"/>
              <a:t>The Theoretical Answer</a:t>
            </a:r>
            <a:endParaRPr sz="3000"/>
          </a:p>
        </p:txBody>
      </p:sp>
      <p:sp>
        <p:nvSpPr>
          <p:cNvPr id="303" name="Google Shape;303;p17"/>
          <p:cNvSpPr txBox="1">
            <a:spLocks noGrp="1"/>
          </p:cNvSpPr>
          <p:nvPr>
            <p:ph type="body" idx="1"/>
          </p:nvPr>
        </p:nvSpPr>
        <p:spPr>
          <a:xfrm>
            <a:off x="854400" y="1583600"/>
            <a:ext cx="6798600" cy="3031800"/>
          </a:xfrm>
          <a:prstGeom prst="rect">
            <a:avLst/>
          </a:prstGeom>
        </p:spPr>
        <p:txBody>
          <a:bodyPr spcFirstLastPara="1" wrap="square" lIns="91425" tIns="91425" rIns="91425" bIns="91425" anchor="t" anchorCtr="0">
            <a:noAutofit/>
          </a:bodyPr>
          <a:lstStyle/>
          <a:p>
            <a:pPr marL="457200" lvl="0" indent="-323850" algn="l" rtl="0">
              <a:lnSpc>
                <a:spcPct val="150000"/>
              </a:lnSpc>
              <a:spcBef>
                <a:spcPts val="0"/>
              </a:spcBef>
              <a:spcAft>
                <a:spcPts val="0"/>
              </a:spcAft>
              <a:buSzPts val="1500"/>
              <a:buChar char="●"/>
            </a:pPr>
            <a:r>
              <a:rPr lang="en" sz="1500"/>
              <a:t>After the Big Bang, the universe is expanding and is initially very hot. However, over time it starts to cool. </a:t>
            </a:r>
            <a:endParaRPr sz="1500"/>
          </a:p>
          <a:p>
            <a:pPr marL="457200" lvl="0" indent="-323850" algn="l" rtl="0">
              <a:lnSpc>
                <a:spcPct val="150000"/>
              </a:lnSpc>
              <a:spcBef>
                <a:spcPts val="0"/>
              </a:spcBef>
              <a:spcAft>
                <a:spcPts val="0"/>
              </a:spcAft>
              <a:buSzPts val="1500"/>
              <a:buChar char="●"/>
            </a:pPr>
            <a:r>
              <a:rPr lang="en" sz="1500"/>
              <a:t>The idea is that during this time the universe goes through a series of </a:t>
            </a:r>
            <a:r>
              <a:rPr lang="en" sz="1500" u="sng"/>
              <a:t>phase transitions</a:t>
            </a:r>
            <a:r>
              <a:rPr lang="en" sz="1500"/>
              <a:t> which do two things.</a:t>
            </a:r>
            <a:endParaRPr sz="1500"/>
          </a:p>
          <a:p>
            <a:pPr marL="914400" lvl="1" indent="-323850" algn="l" rtl="0">
              <a:lnSpc>
                <a:spcPct val="150000"/>
              </a:lnSpc>
              <a:spcBef>
                <a:spcPts val="0"/>
              </a:spcBef>
              <a:spcAft>
                <a:spcPts val="0"/>
              </a:spcAft>
              <a:buSzPts val="1500"/>
              <a:buChar char="○"/>
            </a:pPr>
            <a:r>
              <a:rPr lang="en" sz="1500"/>
              <a:t>Changes in the nature of matter and energy in the universe</a:t>
            </a:r>
            <a:endParaRPr sz="1500"/>
          </a:p>
          <a:p>
            <a:pPr marL="457200" lvl="0" indent="-323850" algn="l" rtl="0">
              <a:lnSpc>
                <a:spcPct val="150000"/>
              </a:lnSpc>
              <a:spcBef>
                <a:spcPts val="0"/>
              </a:spcBef>
              <a:spcAft>
                <a:spcPts val="0"/>
              </a:spcAft>
              <a:buSzPts val="1500"/>
              <a:buChar char="●"/>
            </a:pPr>
            <a:r>
              <a:rPr lang="en" sz="1500"/>
              <a:t>First, they fracture the fundamental force. </a:t>
            </a:r>
            <a:endParaRPr sz="1500"/>
          </a:p>
          <a:p>
            <a:pPr marL="914400" lvl="1" indent="-323850" algn="l" rtl="0">
              <a:lnSpc>
                <a:spcPct val="150000"/>
              </a:lnSpc>
              <a:spcBef>
                <a:spcPts val="0"/>
              </a:spcBef>
              <a:spcAft>
                <a:spcPts val="0"/>
              </a:spcAft>
              <a:buSzPts val="1500"/>
              <a:buChar char="○"/>
            </a:pPr>
            <a:r>
              <a:rPr lang="en" sz="1500"/>
              <a:t>1 to 2 to 3 to eventually 4 forces.</a:t>
            </a:r>
            <a:endParaRPr sz="1500"/>
          </a:p>
          <a:p>
            <a:pPr marL="457200" lvl="0" indent="-323850" algn="l" rtl="0">
              <a:lnSpc>
                <a:spcPct val="150000"/>
              </a:lnSpc>
              <a:spcBef>
                <a:spcPts val="0"/>
              </a:spcBef>
              <a:spcAft>
                <a:spcPts val="0"/>
              </a:spcAft>
              <a:buSzPts val="1500"/>
              <a:buChar char="●"/>
            </a:pPr>
            <a:r>
              <a:rPr lang="en" sz="1500"/>
              <a:t>Second, they generate fluctuations of higher energy by trapping some of the universe in a high energy phase.</a:t>
            </a:r>
            <a:endParaRPr sz="15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18"/>
          <p:cNvSpPr txBox="1">
            <a:spLocks noGrp="1"/>
          </p:cNvSpPr>
          <p:nvPr>
            <p:ph type="title"/>
          </p:nvPr>
        </p:nvSpPr>
        <p:spPr>
          <a:xfrm>
            <a:off x="1294400" y="477850"/>
            <a:ext cx="7030500" cy="613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Studying Topological Defects</a:t>
            </a:r>
            <a:endParaRPr/>
          </a:p>
        </p:txBody>
      </p:sp>
      <p:sp>
        <p:nvSpPr>
          <p:cNvPr id="309" name="Google Shape;309;p18"/>
          <p:cNvSpPr txBox="1">
            <a:spLocks noGrp="1"/>
          </p:cNvSpPr>
          <p:nvPr>
            <p:ph type="body" idx="1"/>
          </p:nvPr>
        </p:nvSpPr>
        <p:spPr>
          <a:xfrm>
            <a:off x="50500" y="1241900"/>
            <a:ext cx="6275100" cy="3918600"/>
          </a:xfrm>
          <a:prstGeom prst="rect">
            <a:avLst/>
          </a:prstGeom>
        </p:spPr>
        <p:txBody>
          <a:bodyPr spcFirstLastPara="1" wrap="square" lIns="91425" tIns="91425" rIns="91425" bIns="91425" anchor="t" anchorCtr="0">
            <a:noAutofit/>
          </a:bodyPr>
          <a:lstStyle/>
          <a:p>
            <a:pPr marL="457200" lvl="0" indent="-311150" algn="l" rtl="0">
              <a:lnSpc>
                <a:spcPct val="150000"/>
              </a:lnSpc>
              <a:spcBef>
                <a:spcPts val="0"/>
              </a:spcBef>
              <a:spcAft>
                <a:spcPts val="0"/>
              </a:spcAft>
              <a:buSzPts val="1300"/>
              <a:buChar char="-"/>
            </a:pPr>
            <a:r>
              <a:rPr lang="en"/>
              <a:t>Topological Defects : Instead of being uniform, the later universe has lumps or regions of varying energy/density (without violating the finite speed of light, as these are on disconnected regions far enough to not know what is happening elsewhere)</a:t>
            </a:r>
            <a:endParaRPr/>
          </a:p>
          <a:p>
            <a:pPr marL="457200" lvl="0" indent="-311150" algn="l" rtl="0">
              <a:lnSpc>
                <a:spcPct val="150000"/>
              </a:lnSpc>
              <a:spcBef>
                <a:spcPts val="0"/>
              </a:spcBef>
              <a:spcAft>
                <a:spcPts val="0"/>
              </a:spcAft>
              <a:buSzPts val="1300"/>
              <a:buChar char="-"/>
            </a:pPr>
            <a:r>
              <a:rPr lang="en"/>
              <a:t>Studies on the sources of these defects or theories explaining these defects</a:t>
            </a:r>
            <a:endParaRPr/>
          </a:p>
          <a:p>
            <a:pPr marL="457200" lvl="0" indent="-311150" algn="l" rtl="0">
              <a:lnSpc>
                <a:spcPct val="150000"/>
              </a:lnSpc>
              <a:spcBef>
                <a:spcPts val="0"/>
              </a:spcBef>
              <a:spcAft>
                <a:spcPts val="0"/>
              </a:spcAft>
              <a:buSzPts val="1300"/>
              <a:buChar char="-"/>
            </a:pPr>
            <a:r>
              <a:rPr lang="en"/>
              <a:t>Possible Explanation : Quantum fluctuations on waves visualised as a W with different energy levels causing transitions that are random </a:t>
            </a:r>
            <a:endParaRPr/>
          </a:p>
          <a:p>
            <a:pPr marL="914400" lvl="1" indent="-298450" algn="l" rtl="0">
              <a:lnSpc>
                <a:spcPct val="150000"/>
              </a:lnSpc>
              <a:spcBef>
                <a:spcPts val="0"/>
              </a:spcBef>
              <a:spcAft>
                <a:spcPts val="0"/>
              </a:spcAft>
              <a:buSzPts val="1100"/>
              <a:buChar char="-"/>
            </a:pPr>
            <a:r>
              <a:rPr lang="en"/>
              <a:t>high energy states on the hill transitioning to left or right valley state, or left valley getting pulled through the hill to the right valley state</a:t>
            </a:r>
            <a:endParaRPr/>
          </a:p>
          <a:p>
            <a:pPr marL="914400" lvl="1" indent="-298450" algn="l" rtl="0">
              <a:lnSpc>
                <a:spcPct val="150000"/>
              </a:lnSpc>
              <a:spcBef>
                <a:spcPts val="0"/>
              </a:spcBef>
              <a:spcAft>
                <a:spcPts val="0"/>
              </a:spcAft>
              <a:buSzPts val="1100"/>
              <a:buChar char="-"/>
            </a:pPr>
            <a:r>
              <a:rPr lang="en"/>
              <a:t>Now you are left with different fields falling into different regions, with some still stuck at higher energy levels, causing greater amounts of forces in certain areas then others, causing topological defects</a:t>
            </a:r>
            <a:endParaRPr/>
          </a:p>
          <a:p>
            <a:pPr marL="0" lvl="0" indent="0" algn="l" rtl="0">
              <a:lnSpc>
                <a:spcPct val="150000"/>
              </a:lnSpc>
              <a:spcBef>
                <a:spcPts val="1200"/>
              </a:spcBef>
              <a:spcAft>
                <a:spcPts val="1200"/>
              </a:spcAft>
              <a:buNone/>
            </a:pPr>
            <a:endParaRPr/>
          </a:p>
        </p:txBody>
      </p:sp>
      <p:pic>
        <p:nvPicPr>
          <p:cNvPr id="310" name="Google Shape;310;p18"/>
          <p:cNvPicPr preferRelativeResize="0"/>
          <p:nvPr/>
        </p:nvPicPr>
        <p:blipFill>
          <a:blip r:embed="rId3">
            <a:alphaModFix/>
          </a:blip>
          <a:stretch>
            <a:fillRect/>
          </a:stretch>
        </p:blipFill>
        <p:spPr>
          <a:xfrm>
            <a:off x="6429375" y="2163375"/>
            <a:ext cx="2714625" cy="17154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Google Shape;315;p19"/>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Possible Source of Topological Defects</a:t>
            </a:r>
            <a:endParaRPr/>
          </a:p>
        </p:txBody>
      </p:sp>
      <p:sp>
        <p:nvSpPr>
          <p:cNvPr id="316" name="Google Shape;316;p19"/>
          <p:cNvSpPr txBox="1">
            <a:spLocks noGrp="1"/>
          </p:cNvSpPr>
          <p:nvPr>
            <p:ph type="body" idx="1"/>
          </p:nvPr>
        </p:nvSpPr>
        <p:spPr>
          <a:xfrm>
            <a:off x="958200" y="1517500"/>
            <a:ext cx="7030500" cy="3141900"/>
          </a:xfrm>
          <a:prstGeom prst="rect">
            <a:avLst/>
          </a:prstGeom>
        </p:spPr>
        <p:txBody>
          <a:bodyPr spcFirstLastPara="1" wrap="square" lIns="91425" tIns="91425" rIns="91425" bIns="91425" anchor="t" anchorCtr="0">
            <a:noAutofit/>
          </a:bodyPr>
          <a:lstStyle/>
          <a:p>
            <a:pPr marL="457200" lvl="0" indent="-317500" algn="l" rtl="0">
              <a:lnSpc>
                <a:spcPct val="150000"/>
              </a:lnSpc>
              <a:spcBef>
                <a:spcPts val="0"/>
              </a:spcBef>
              <a:spcAft>
                <a:spcPts val="0"/>
              </a:spcAft>
              <a:buSzPts val="1400"/>
              <a:buChar char="●"/>
            </a:pPr>
            <a:r>
              <a:rPr lang="en" sz="1400"/>
              <a:t>Hypothesis : magnetic monopoles were attached to semilocal strings and that more and more of them attached together to create bigger stringed monopoles while some of them formed loops or shrunk into energy, thus causing density perturbations</a:t>
            </a:r>
            <a:endParaRPr sz="1400"/>
          </a:p>
          <a:p>
            <a:pPr marL="457200" lvl="0" indent="-317500" algn="l" rtl="0">
              <a:lnSpc>
                <a:spcPct val="150000"/>
              </a:lnSpc>
              <a:spcBef>
                <a:spcPts val="0"/>
              </a:spcBef>
              <a:spcAft>
                <a:spcPts val="0"/>
              </a:spcAft>
              <a:buSzPts val="1400"/>
              <a:buChar char="●"/>
            </a:pPr>
            <a:r>
              <a:rPr lang="en" sz="1400"/>
              <a:t>Experiment: Used the NERSC M Curie supercomputer to simulate different types/formations of these monopole strings</a:t>
            </a:r>
            <a:endParaRPr sz="1400"/>
          </a:p>
          <a:p>
            <a:pPr marL="914400" lvl="1" indent="-317500" algn="l" rtl="0">
              <a:lnSpc>
                <a:spcPct val="150000"/>
              </a:lnSpc>
              <a:spcBef>
                <a:spcPts val="0"/>
              </a:spcBef>
              <a:spcAft>
                <a:spcPts val="0"/>
              </a:spcAft>
              <a:buSzPts val="1400"/>
              <a:buChar char="○"/>
            </a:pPr>
            <a:r>
              <a:rPr lang="en" sz="1400"/>
              <a:t>Used the CMB as a way to compare if the simulations were similar or not</a:t>
            </a:r>
            <a:endParaRPr sz="1400"/>
          </a:p>
          <a:p>
            <a:pPr marL="457200" lvl="0" indent="-317500" algn="l" rtl="0">
              <a:lnSpc>
                <a:spcPct val="150000"/>
              </a:lnSpc>
              <a:spcBef>
                <a:spcPts val="0"/>
              </a:spcBef>
              <a:spcAft>
                <a:spcPts val="0"/>
              </a:spcAft>
              <a:buSzPts val="1400"/>
              <a:buChar char="●"/>
            </a:pPr>
            <a:r>
              <a:rPr lang="en" sz="1400"/>
              <a:t>Conclusion: Ultimately, the topological defects were not similar, to observed CMB, disproving monopoles attached to strings as a source of primordial perturbations</a:t>
            </a:r>
            <a:endParaRPr sz="1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Google Shape;321;p20"/>
          <p:cNvSpPr txBox="1">
            <a:spLocks noGrp="1"/>
          </p:cNvSpPr>
          <p:nvPr>
            <p:ph type="title"/>
          </p:nvPr>
        </p:nvSpPr>
        <p:spPr>
          <a:xfrm>
            <a:off x="1465200" y="208250"/>
            <a:ext cx="6213600" cy="5253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SzPts val="990"/>
              <a:buNone/>
            </a:pPr>
            <a:r>
              <a:rPr lang="en" sz="2020"/>
              <a:t>Topological Defects Shown with Quantum Waves</a:t>
            </a:r>
            <a:endParaRPr sz="2020"/>
          </a:p>
        </p:txBody>
      </p:sp>
      <p:pic>
        <p:nvPicPr>
          <p:cNvPr id="322" name="Google Shape;322;p20"/>
          <p:cNvPicPr preferRelativeResize="0"/>
          <p:nvPr/>
        </p:nvPicPr>
        <p:blipFill rotWithShape="1">
          <a:blip r:embed="rId3">
            <a:alphaModFix/>
          </a:blip>
          <a:srcRect l="12212" t="4580" r="9649"/>
          <a:stretch/>
        </p:blipFill>
        <p:spPr>
          <a:xfrm>
            <a:off x="1815237" y="733550"/>
            <a:ext cx="5513525" cy="42684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Google Shape;327;p21"/>
          <p:cNvSpPr txBox="1">
            <a:spLocks noGrp="1"/>
          </p:cNvSpPr>
          <p:nvPr>
            <p:ph type="title"/>
          </p:nvPr>
        </p:nvSpPr>
        <p:spPr>
          <a:xfrm>
            <a:off x="1287725" y="638775"/>
            <a:ext cx="7030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Basic Physics Concepts Utilized</a:t>
            </a:r>
            <a:endParaRPr/>
          </a:p>
        </p:txBody>
      </p:sp>
      <p:sp>
        <p:nvSpPr>
          <p:cNvPr id="328" name="Google Shape;328;p21"/>
          <p:cNvSpPr txBox="1">
            <a:spLocks noGrp="1"/>
          </p:cNvSpPr>
          <p:nvPr>
            <p:ph type="body" idx="1"/>
          </p:nvPr>
        </p:nvSpPr>
        <p:spPr>
          <a:xfrm>
            <a:off x="1113175" y="1332000"/>
            <a:ext cx="7030500" cy="3250800"/>
          </a:xfrm>
          <a:prstGeom prst="rect">
            <a:avLst/>
          </a:prstGeom>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SzPts val="1800"/>
              <a:buChar char="●"/>
            </a:pPr>
            <a:r>
              <a:rPr lang="en" sz="1800"/>
              <a:t>Fields Studied = Relativity, Classical, Philosophical</a:t>
            </a:r>
            <a:endParaRPr sz="1800"/>
          </a:p>
          <a:p>
            <a:pPr marL="457200" lvl="0" indent="-342900" algn="l" rtl="0">
              <a:lnSpc>
                <a:spcPct val="150000"/>
              </a:lnSpc>
              <a:spcBef>
                <a:spcPts val="0"/>
              </a:spcBef>
              <a:spcAft>
                <a:spcPts val="0"/>
              </a:spcAft>
              <a:buSzPts val="1800"/>
              <a:buChar char="●"/>
            </a:pPr>
            <a:r>
              <a:rPr lang="en" sz="1800"/>
              <a:t>Forces = electromagnetic with poles and gravity(all fundamental forces)</a:t>
            </a:r>
            <a:endParaRPr sz="1800"/>
          </a:p>
          <a:p>
            <a:pPr marL="457200" lvl="0" indent="-342900" algn="l" rtl="0">
              <a:lnSpc>
                <a:spcPct val="150000"/>
              </a:lnSpc>
              <a:spcBef>
                <a:spcPts val="0"/>
              </a:spcBef>
              <a:spcAft>
                <a:spcPts val="0"/>
              </a:spcAft>
              <a:buSzPts val="1800"/>
              <a:buChar char="●"/>
            </a:pPr>
            <a:r>
              <a:rPr lang="en" sz="1800"/>
              <a:t>Thermal fluctuation is basically a temperature change over a certain period of time in an environment. </a:t>
            </a:r>
            <a:endParaRPr sz="1800"/>
          </a:p>
          <a:p>
            <a:pPr marL="457200" lvl="0" indent="-342900" algn="l" rtl="0">
              <a:lnSpc>
                <a:spcPct val="150000"/>
              </a:lnSpc>
              <a:spcBef>
                <a:spcPts val="0"/>
              </a:spcBef>
              <a:spcAft>
                <a:spcPts val="0"/>
              </a:spcAft>
              <a:buSzPts val="1800"/>
              <a:buChar char="●"/>
            </a:pPr>
            <a:r>
              <a:rPr lang="en" sz="1800"/>
              <a:t>Phase transitions: change the nature of the matter and energy in the universe. </a:t>
            </a:r>
            <a:endParaRPr sz="1800"/>
          </a:p>
          <a:p>
            <a:pPr marL="457200" lvl="0" indent="-342900" algn="l" rtl="0">
              <a:lnSpc>
                <a:spcPct val="150000"/>
              </a:lnSpc>
              <a:spcBef>
                <a:spcPts val="0"/>
              </a:spcBef>
              <a:spcAft>
                <a:spcPts val="0"/>
              </a:spcAft>
              <a:buSzPts val="1800"/>
              <a:buChar char="●"/>
            </a:pPr>
            <a:r>
              <a:rPr lang="en" sz="1800"/>
              <a:t>They also fracture the fundamental forces(gravity)-&gt; topological defects</a:t>
            </a:r>
            <a:endParaRPr sz="1800"/>
          </a:p>
          <a:p>
            <a:pPr marL="0" lvl="0" indent="0" algn="l" rtl="0">
              <a:spcBef>
                <a:spcPts val="1200"/>
              </a:spcBef>
              <a:spcAft>
                <a:spcPts val="1200"/>
              </a:spcAft>
              <a:buNone/>
            </a:pPr>
            <a:endParaRPr sz="1800"/>
          </a:p>
        </p:txBody>
      </p:sp>
    </p:spTree>
  </p:cSld>
  <p:clrMapOvr>
    <a:masterClrMapping/>
  </p:clrMapOvr>
</p:sld>
</file>

<file path=ppt/theme/theme1.xml><?xml version="1.0" encoding="utf-8"?>
<a:theme xmlns:a="http://schemas.openxmlformats.org/drawingml/2006/main"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882</Words>
  <Application>Microsoft Office PowerPoint</Application>
  <PresentationFormat>On-screen Show (16:9)</PresentationFormat>
  <Paragraphs>63</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Maven Pro</vt:lpstr>
      <vt:lpstr>Nunito</vt:lpstr>
      <vt:lpstr>Arial</vt:lpstr>
      <vt:lpstr>Momentum</vt:lpstr>
      <vt:lpstr>Our Interview With Julian Borrill</vt:lpstr>
      <vt:lpstr>Two Major Questions</vt:lpstr>
      <vt:lpstr>Question 1</vt:lpstr>
      <vt:lpstr>Question 2</vt:lpstr>
      <vt:lpstr>The Theoretical Answer</vt:lpstr>
      <vt:lpstr>Studying Topological Defects</vt:lpstr>
      <vt:lpstr>Possible Source of Topological Defects</vt:lpstr>
      <vt:lpstr>Topological Defects Shown with Quantum Waves</vt:lpstr>
      <vt:lpstr>Basic Physics Concepts Utilized</vt:lpstr>
      <vt:lpstr>Thank you</vt:lpstr>
      <vt:lpstr>Extra Resources:  The full simulation box: https://berkeleylab.app.box.com/s/0sap5zz0xrdfxp6wbky5xo1ju6od3bj5/file/977304493251  A zoomed in section: https://berkeleylab.app.box.com/s/0sap5zz0xrdfxp6wbky5xo1ju6od3bj5/file/977303935283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Interview With Julian Borrill</dc:title>
  <dc:creator>Laurie Kerrigan</dc:creator>
  <cp:lastModifiedBy>Laurie Kerrigan</cp:lastModifiedBy>
  <cp:revision>2</cp:revision>
  <dcterms:modified xsi:type="dcterms:W3CDTF">2022-07-07T18:59:26Z</dcterms:modified>
</cp:coreProperties>
</file>