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Megrim"/>
      <p:regular r:id="rId18"/>
    </p:embeddedFont>
    <p:embeddedFont>
      <p:font typeface="Abel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bel-regular.fntdata"/><Relationship Id="rId6" Type="http://schemas.openxmlformats.org/officeDocument/2006/relationships/slide" Target="slides/slide2.xml"/><Relationship Id="rId18" Type="http://schemas.openxmlformats.org/officeDocument/2006/relationships/font" Target="fonts/Megri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f44fdfb175_1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f44fdfb17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f44fdfb175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f44fdfb17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f44fdfb175_1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f44fdfb175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a9d1b0a2e_2_6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a9d1b0a2e_2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39f6f61c80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139f6f61c8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39f6f61c80_2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139f6f61c80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f44fdfb175_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f44fdfb17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f44fdfb175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f44fdfb17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f44fdfb175_1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f44fdfb17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f453285d1a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f453285d1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f453285d1a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f453285d1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/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08" name="Google Shape;308;p2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309" name="Google Shape;309;p2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11" name="Google Shape;311;p2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6" name="Google Shape;316;p2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317" name="Google Shape;317;p2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2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346" name="Google Shape;346;p2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349" name="Google Shape;349;p2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5907" y="3211704"/>
              <a:ext cx="1943100" cy="4000500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" name="Google Shape;356;p2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357" name="Google Shape;357;p2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" name="Google Shape;369;p2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lanets">
  <p:cSld name="BLANK_1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7" name="Google Shape;687;p11"/>
          <p:cNvGrpSpPr/>
          <p:nvPr/>
        </p:nvGrpSpPr>
        <p:grpSpPr>
          <a:xfrm>
            <a:off x="581155" y="275916"/>
            <a:ext cx="1130761" cy="1130761"/>
            <a:chOff x="1911350" y="374650"/>
            <a:chExt cx="1739900" cy="1739900"/>
          </a:xfrm>
        </p:grpSpPr>
        <p:sp>
          <p:nvSpPr>
            <p:cNvPr id="688" name="Google Shape;688;p11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11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90" name="Google Shape;690;p11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5" name="Google Shape;695;p11"/>
          <p:cNvGrpSpPr/>
          <p:nvPr/>
        </p:nvGrpSpPr>
        <p:grpSpPr>
          <a:xfrm>
            <a:off x="6777442" y="3826987"/>
            <a:ext cx="1407373" cy="1409541"/>
            <a:chOff x="7512049" y="977900"/>
            <a:chExt cx="4121150" cy="4127500"/>
          </a:xfrm>
        </p:grpSpPr>
        <p:sp>
          <p:nvSpPr>
            <p:cNvPr id="696" name="Google Shape;696;p11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7" name="Google Shape;697;p11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98" name="Google Shape;698;p11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1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4" name="Google Shape;724;p11"/>
          <p:cNvGrpSpPr/>
          <p:nvPr/>
        </p:nvGrpSpPr>
        <p:grpSpPr>
          <a:xfrm rot="-1239922">
            <a:off x="1885099" y="871332"/>
            <a:ext cx="685328" cy="399278"/>
            <a:chOff x="4376200" y="2476500"/>
            <a:chExt cx="2190750" cy="1276350"/>
          </a:xfrm>
        </p:grpSpPr>
        <p:sp>
          <p:nvSpPr>
            <p:cNvPr id="725" name="Google Shape;725;p11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138858" y="3622742"/>
            <a:ext cx="1426711" cy="2433115"/>
            <a:chOff x="385907" y="2954040"/>
            <a:chExt cx="2496869" cy="4258164"/>
          </a:xfrm>
        </p:grpSpPr>
        <p:sp>
          <p:nvSpPr>
            <p:cNvPr id="728" name="Google Shape;728;p11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385907" y="3211704"/>
              <a:ext cx="1943100" cy="4000500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5" name="Google Shape;735;p11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736" name="Google Shape;736;p11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1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8" name="Google Shape;748;p11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"/>
          <p:cNvSpPr txBox="1"/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2" name="Google Shape;372;p3"/>
          <p:cNvSpPr txBox="1"/>
          <p:nvPr>
            <p:ph idx="1" type="subTitle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373" name="Google Shape;373;p3"/>
          <p:cNvGrpSpPr/>
          <p:nvPr/>
        </p:nvGrpSpPr>
        <p:grpSpPr>
          <a:xfrm>
            <a:off x="547417" y="-148628"/>
            <a:ext cx="1151118" cy="1151118"/>
            <a:chOff x="1911350" y="374650"/>
            <a:chExt cx="1739900" cy="1739900"/>
          </a:xfrm>
        </p:grpSpPr>
        <p:sp>
          <p:nvSpPr>
            <p:cNvPr id="374" name="Google Shape;374;p3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3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1" name="Google Shape;381;p3"/>
          <p:cNvGrpSpPr/>
          <p:nvPr/>
        </p:nvGrpSpPr>
        <p:grpSpPr>
          <a:xfrm>
            <a:off x="6583828" y="4083490"/>
            <a:ext cx="1449408" cy="1451642"/>
            <a:chOff x="7512049" y="977900"/>
            <a:chExt cx="4121150" cy="4127500"/>
          </a:xfrm>
        </p:grpSpPr>
        <p:sp>
          <p:nvSpPr>
            <p:cNvPr id="382" name="Google Shape;382;p3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3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0" name="Google Shape;410;p3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411" name="Google Shape;411;p3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3"/>
          <p:cNvGrpSpPr/>
          <p:nvPr/>
        </p:nvGrpSpPr>
        <p:grpSpPr>
          <a:xfrm rot="-929110">
            <a:off x="7064198" y="172812"/>
            <a:ext cx="2366368" cy="3131333"/>
            <a:chOff x="2044576" y="2604080"/>
            <a:chExt cx="3302633" cy="4370261"/>
          </a:xfrm>
        </p:grpSpPr>
        <p:sp>
          <p:nvSpPr>
            <p:cNvPr id="414" name="Google Shape;414;p3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flipH="1" rot="-931907">
              <a:off x="2906465" y="2790999"/>
              <a:ext cx="1941119" cy="3996422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3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3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"/>
          <p:cNvSpPr txBox="1"/>
          <p:nvPr>
            <p:ph idx="1" type="body"/>
          </p:nvPr>
        </p:nvSpPr>
        <p:spPr>
          <a:xfrm>
            <a:off x="2095100" y="1628400"/>
            <a:ext cx="49539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⋆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9pPr>
          </a:lstStyle>
          <a:p/>
        </p:txBody>
      </p:sp>
      <p:sp>
        <p:nvSpPr>
          <p:cNvPr id="437" name="Google Shape;437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20124D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rPr>
              <a:t>“</a:t>
            </a:r>
            <a:endParaRPr b="1" sz="9600">
              <a:solidFill>
                <a:srgbClr val="FFFFFF"/>
              </a:solidFill>
              <a:latin typeface="Megrim"/>
              <a:ea typeface="Megrim"/>
              <a:cs typeface="Megrim"/>
              <a:sym typeface="Megrim"/>
            </a:endParaRPr>
          </a:p>
        </p:txBody>
      </p:sp>
      <p:sp>
        <p:nvSpPr>
          <p:cNvPr id="438" name="Google Shape;43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9" name="Google Shape;439;p4"/>
          <p:cNvGrpSpPr/>
          <p:nvPr/>
        </p:nvGrpSpPr>
        <p:grpSpPr>
          <a:xfrm>
            <a:off x="7362914" y="2717685"/>
            <a:ext cx="1307013" cy="1307013"/>
            <a:chOff x="1911350" y="374650"/>
            <a:chExt cx="1739900" cy="1739900"/>
          </a:xfrm>
        </p:grpSpPr>
        <p:sp>
          <p:nvSpPr>
            <p:cNvPr id="440" name="Google Shape;440;p4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" name="Google Shape;441;p4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7" name="Google Shape;447;p4"/>
          <p:cNvGrpSpPr/>
          <p:nvPr/>
        </p:nvGrpSpPr>
        <p:grpSpPr>
          <a:xfrm>
            <a:off x="646288" y="347874"/>
            <a:ext cx="621469" cy="622427"/>
            <a:chOff x="7512049" y="977900"/>
            <a:chExt cx="4121150" cy="4127500"/>
          </a:xfrm>
        </p:grpSpPr>
        <p:sp>
          <p:nvSpPr>
            <p:cNvPr id="448" name="Google Shape;448;p4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4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450" name="Google Shape;450;p4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6" name="Google Shape;476;p4"/>
          <p:cNvGrpSpPr/>
          <p:nvPr/>
        </p:nvGrpSpPr>
        <p:grpSpPr>
          <a:xfrm rot="-906665">
            <a:off x="1352468" y="841866"/>
            <a:ext cx="1444582" cy="841626"/>
            <a:chOff x="4376200" y="2476500"/>
            <a:chExt cx="2190750" cy="1276350"/>
          </a:xfrm>
        </p:grpSpPr>
        <p:sp>
          <p:nvSpPr>
            <p:cNvPr id="477" name="Google Shape;477;p4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4"/>
          <p:cNvGrpSpPr/>
          <p:nvPr/>
        </p:nvGrpSpPr>
        <p:grpSpPr>
          <a:xfrm flipH="1" rot="1081124">
            <a:off x="245074" y="2998655"/>
            <a:ext cx="1423886" cy="2428297"/>
            <a:chOff x="385907" y="2954040"/>
            <a:chExt cx="2496869" cy="4258164"/>
          </a:xfrm>
        </p:grpSpPr>
        <p:sp>
          <p:nvSpPr>
            <p:cNvPr id="480" name="Google Shape;480;p4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385907" y="3211704"/>
              <a:ext cx="1943100" cy="4000500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7" name="Google Shape;487;p4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88" name="Google Shape;488;p4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4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3" name="Google Shape;503;p5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⋆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9pPr>
          </a:lstStyle>
          <a:p/>
        </p:txBody>
      </p:sp>
      <p:sp>
        <p:nvSpPr>
          <p:cNvPr id="504" name="Google Shape;504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5" name="Google Shape;505;p5"/>
          <p:cNvGrpSpPr/>
          <p:nvPr/>
        </p:nvGrpSpPr>
        <p:grpSpPr>
          <a:xfrm>
            <a:off x="7662321" y="3884343"/>
            <a:ext cx="571209" cy="571209"/>
            <a:chOff x="1911350" y="374650"/>
            <a:chExt cx="1739900" cy="1739900"/>
          </a:xfrm>
        </p:grpSpPr>
        <p:sp>
          <p:nvSpPr>
            <p:cNvPr id="506" name="Google Shape;506;p5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7" name="Google Shape;507;p5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08" name="Google Shape;508;p5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5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14" name="Google Shape;514;p5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5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16" name="Google Shape;516;p5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" name="Google Shape;542;p5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43" name="Google Shape;543;p5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7" name="Google Shape;547;p6"/>
          <p:cNvSpPr txBox="1"/>
          <p:nvPr>
            <p:ph idx="1" type="body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/>
        </p:txBody>
      </p:sp>
      <p:sp>
        <p:nvSpPr>
          <p:cNvPr id="548" name="Google Shape;548;p6"/>
          <p:cNvSpPr txBox="1"/>
          <p:nvPr>
            <p:ph idx="2" type="body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/>
        </p:txBody>
      </p:sp>
      <p:sp>
        <p:nvSpPr>
          <p:cNvPr id="549" name="Google Shape;549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0" name="Google Shape;550;p6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51" name="Google Shape;551;p6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6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53" name="Google Shape;553;p6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8" name="Google Shape;558;p6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59" name="Google Shape;559;p6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" name="Google Shape;560;p6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61" name="Google Shape;561;p6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7" name="Google Shape;587;p6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88" name="Google Shape;588;p6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92" name="Google Shape;592;p7"/>
          <p:cNvSpPr txBox="1"/>
          <p:nvPr>
            <p:ph idx="1" type="body"/>
          </p:nvPr>
        </p:nvSpPr>
        <p:spPr>
          <a:xfrm>
            <a:off x="1315475" y="1577775"/>
            <a:ext cx="20787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/>
        </p:txBody>
      </p:sp>
      <p:sp>
        <p:nvSpPr>
          <p:cNvPr id="593" name="Google Shape;593;p7"/>
          <p:cNvSpPr txBox="1"/>
          <p:nvPr>
            <p:ph idx="2" type="body"/>
          </p:nvPr>
        </p:nvSpPr>
        <p:spPr>
          <a:xfrm>
            <a:off x="3500604" y="1577775"/>
            <a:ext cx="20787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/>
        </p:txBody>
      </p:sp>
      <p:sp>
        <p:nvSpPr>
          <p:cNvPr id="594" name="Google Shape;594;p7"/>
          <p:cNvSpPr txBox="1"/>
          <p:nvPr>
            <p:ph idx="3" type="body"/>
          </p:nvPr>
        </p:nvSpPr>
        <p:spPr>
          <a:xfrm>
            <a:off x="5685733" y="1577775"/>
            <a:ext cx="20787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/>
        </p:txBody>
      </p:sp>
      <p:sp>
        <p:nvSpPr>
          <p:cNvPr id="595" name="Google Shape;59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6" name="Google Shape;596;p7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97" name="Google Shape;597;p7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8" name="Google Shape;598;p7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99" name="Google Shape;599;p7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4" name="Google Shape;604;p7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05" name="Google Shape;605;p7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7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07" name="Google Shape;607;p7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3" name="Google Shape;633;p7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34" name="Google Shape;634;p7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38" name="Google Shape;63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8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640" name="Google Shape;640;p8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1" name="Google Shape;641;p8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42" name="Google Shape;642;p8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8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8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8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7" name="Google Shape;647;p8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48" name="Google Shape;648;p8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9" name="Google Shape;649;p8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50" name="Google Shape;650;p8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8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8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8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6" name="Google Shape;676;p8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77" name="Google Shape;677;p8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"/>
          <p:cNvSpPr txBox="1"/>
          <p:nvPr>
            <p:ph idx="1" type="body"/>
          </p:nvPr>
        </p:nvSpPr>
        <p:spPr>
          <a:xfrm>
            <a:off x="1487475" y="3949100"/>
            <a:ext cx="6168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81" name="Google Shape;68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1116000" y="556563"/>
            <a:ext cx="6912000" cy="3411600"/>
          </a:xfrm>
          <a:prstGeom prst="roundRect">
            <a:avLst>
              <a:gd fmla="val 1858" name="adj"/>
            </a:avLst>
          </a:prstGeom>
          <a:solidFill>
            <a:schemeClr val="lt2"/>
          </a:solidFill>
          <a:ln>
            <a:noFill/>
          </a:ln>
          <a:effectLst>
            <a:outerShdw blurRad="214313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7" name="Google Shape;7;p1"/>
            <p:cNvSpPr/>
            <p:nvPr/>
          </p:nvSpPr>
          <p:spPr>
            <a:xfrm>
              <a:off x="1068794" y="466446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077834" y="3860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151209" y="6736518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961020" y="5477167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037080" y="6555302"/>
              <a:ext cx="6350" cy="6350"/>
            </a:xfrm>
            <a:custGeom>
              <a:rect b="b" l="l" r="r" t="t"/>
              <a:pathLst>
                <a:path extrusionOk="0" h="6350" w="635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974679" y="4063314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73350" y="437462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497664" y="5861793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23972" y="4236904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880813" y="282370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30050" y="516603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93422" y="3646126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47532" y="566260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285111" y="676068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55717" y="208568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726099" y="562034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11927" y="1760391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55230" y="500740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263783" y="535627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334351" y="493176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231817" y="6471920"/>
              <a:ext cx="6350" cy="6350"/>
            </a:xfrm>
            <a:custGeom>
              <a:rect b="b" l="l" r="r" t="t"/>
              <a:pathLst>
                <a:path extrusionOk="0" h="6350" w="635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340218" y="284234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105541" y="565305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162025" y="2338070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072140" y="2474252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121016" y="6391853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800434" y="6718503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729626" y="355615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706347" y="606451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24012" y="622765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823568" y="512617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60786" y="5867267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557426" y="146670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323353" y="1862728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394263" y="414457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21840" y="102529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752196" y="470962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014235" y="5153742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093083" y="3867239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880739" y="79761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780199" y="3335191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96563" y="1708487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115689" y="573341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888626" y="659528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960178" y="275399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567822" y="273457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538948" y="5324704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136308" y="198863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620025" y="6746278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586180" y="3174638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529690" y="147727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74420" y="553064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429690" y="304816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3123997" y="108430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866803" y="5099399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190735" y="580282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3200311" y="123214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2937478" y="3377914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2979534" y="255419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3219126" y="561048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982176" y="474935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3114345" y="630119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3392925" y="89651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3630460" y="6553454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3698558" y="2893632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3608019" y="613425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3717353" y="6657867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3357759" y="6424378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3726199" y="582404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933347" y="5337213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7878559" y="1127411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7846308" y="1753495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7987773" y="428430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8128736" y="163993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76871" y="312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8010157" y="4762252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8434191" y="2045056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8044250" y="373176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4128" y="5867724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8895404" y="71611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03901" y="15880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165380" y="63379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217609" y="311292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882753" y="269532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651610" y="100627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207138" y="513289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248597" y="5752465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574263" y="499376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175676" y="87664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269307" y="4970856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216983" y="206684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156518" y="30549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268596" y="416086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554079" y="107521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546497" y="173200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400155" y="94088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0925067" y="1027049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055428" y="178896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800019" y="5229339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971471" y="246134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262638" y="1398257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9406134" y="3343973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0732408" y="31203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0816444" y="191846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302031" y="1831118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842975" y="1124293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72280" y="143271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7493" y="544413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87801" y="1038409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34823" y="47165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85635" y="6379794"/>
              <a:ext cx="25400" cy="31750"/>
            </a:xfrm>
            <a:custGeom>
              <a:rect b="b" l="l" r="r" t="t"/>
              <a:pathLst>
                <a:path extrusionOk="0" h="31750" w="2540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86728" y="2558104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1921" y="6305582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52774" y="593305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79101" y="6039352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76452" y="6614464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62971" y="600108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000862" y="293861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18134" y="268187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61086" y="2806522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44214" y="264092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44872" y="310921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57663" y="6392266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33590" y="50855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567927" y="1329868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662936" y="226877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600655" y="35073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539276" y="322105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3359404" y="227657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267200" y="4132732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929302" y="3532429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744062" y="11460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342674" y="2846743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107034" y="450437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26371" y="570632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68699" y="321735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33533" y="184891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99961" y="451911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86785" y="322864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011714" y="451057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266825" y="2011591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730985" y="17310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064942" y="284289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917927" y="5802795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979573" y="5122101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040826" y="347752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164472" y="560121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782901" y="93792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841956" y="6209862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865914" y="3461727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44972" y="571055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418758" y="676584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9535401" y="996188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420327" y="124555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9198140" y="5464727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9264694" y="586860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9397740" y="3961035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9202179" y="4268673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9299416" y="231082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714969" y="6023654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879391" y="381776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061642" y="563245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138973" y="6449397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841215" y="2717400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8087099" y="5254758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795685" y="2468658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834268" y="209178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224386" y="3649345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709393" y="340716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461077" y="531939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423307" y="659266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705977" y="260697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539423" y="808850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5319" y="182961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251058" y="90166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285811" y="241942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0176104" y="655949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1090484" y="515792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1407311" y="43638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1086465" y="2557278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1432725" y="664925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969911" y="465459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1015790" y="71981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1023943" y="508348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999121" y="4607820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1041132" y="1203039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1421352" y="185952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1856713" y="373870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1931212" y="1631093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1941855" y="6243656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1552016" y="3767950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1548853" y="48139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1576539" y="2127999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820059" y="358922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1449965" y="4266114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0274332" y="4806880"/>
              <a:ext cx="63500" cy="63500"/>
            </a:xfrm>
            <a:custGeom>
              <a:rect b="b" l="l" r="r" t="t"/>
              <a:pathLst>
                <a:path extrusionOk="0" h="63500" w="6350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0220522" y="375456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0315201" y="615639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0418363" y="68195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869163" y="62484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974238" y="2658637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0036372" y="4416285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0104050" y="537217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0925511" y="357606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0645921" y="6313513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0438651" y="2972003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0832897" y="2593118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0774552" y="327821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0458221" y="5310035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0527538" y="3360064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0465670" y="46532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098754" y="189441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6286462" y="205453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5239684" y="558097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5181955" y="5905386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930551" y="41348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54528" y="509308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6317253" y="199750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5132826" y="2931217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345106" y="3574148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5131124" y="4230599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453930" y="250063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5157736" y="2686857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6468110" y="345630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441573" y="598113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6688620" y="5206143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5300301" y="588358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5582577" y="905847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5593017" y="1881638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5610873" y="6339738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5658510" y="4266527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5516702" y="3867341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5339042" y="328663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5478685" y="5502872"/>
              <a:ext cx="12700" cy="12700"/>
            </a:xfrm>
            <a:custGeom>
              <a:rect b="b" l="l" r="r" t="t"/>
              <a:pathLst>
                <a:path extrusionOk="0" h="12700" w="1270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5756066" y="519548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5255933" y="431633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5882964" y="680656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671122" y="4678349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88520" y="188943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787536" y="286121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726588" y="2509907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901601" y="1949710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499250" y="388785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914855" y="4184612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272921" y="139414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329747" y="266592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345673" y="4284910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247813" y="499491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278579" y="5205273"/>
              <a:ext cx="19050" cy="19050"/>
            </a:xfrm>
            <a:custGeom>
              <a:rect b="b" l="l" r="r" t="t"/>
              <a:pathLst>
                <a:path extrusionOk="0" h="19050" w="1905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183748" y="1355331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778580" y="23035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517530" y="421951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537907" y="96310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382999" y="5248161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616437" y="36524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502328" y="6224569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4906963" y="1915395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55402" y="17576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980813" y="1252582"/>
              <a:ext cx="44450" cy="44450"/>
            </a:xfrm>
            <a:custGeom>
              <a:rect b="b" l="l" r="r" t="t"/>
              <a:pathLst>
                <a:path extrusionOk="0" h="44450" w="4445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191045" y="5214080"/>
              <a:ext cx="50800" cy="50800"/>
            </a:xfrm>
            <a:custGeom>
              <a:rect b="b" l="l" r="r" t="t"/>
              <a:pathLst>
                <a:path extrusionOk="0" h="50800" w="5080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6902723" y="345021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032416" y="5395436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6846812" y="6007100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5063211" y="4029577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6883464" y="283675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104780" y="1119505"/>
              <a:ext cx="25400" cy="25400"/>
            </a:xfrm>
            <a:custGeom>
              <a:rect b="b" l="l" r="r" t="t"/>
              <a:pathLst>
                <a:path extrusionOk="0" h="25400" w="2540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5043354" y="5470214"/>
              <a:ext cx="31750" cy="31750"/>
            </a:xfrm>
            <a:custGeom>
              <a:rect b="b" l="l" r="r" t="t"/>
              <a:pathLst>
                <a:path extrusionOk="0" h="31750" w="3175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170693" y="4121747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11757" y="4996713"/>
              <a:ext cx="120650" cy="120650"/>
            </a:xfrm>
            <a:custGeom>
              <a:rect b="b" l="l" r="r" t="t"/>
              <a:pathLst>
                <a:path extrusionOk="0" h="120650" w="12065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5091182" y="2190902"/>
              <a:ext cx="127000" cy="127000"/>
            </a:xfrm>
            <a:custGeom>
              <a:rect b="b" l="l" r="r" t="t"/>
              <a:pathLst>
                <a:path extrusionOk="0" h="127000" w="12700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1139792" y="5814727"/>
              <a:ext cx="260350" cy="260350"/>
            </a:xfrm>
            <a:custGeom>
              <a:rect b="b" l="l" r="r" t="t"/>
              <a:pathLst>
                <a:path extrusionOk="0" h="260350" w="26035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1424876" y="3257239"/>
              <a:ext cx="177800" cy="177800"/>
            </a:xfrm>
            <a:custGeom>
              <a:rect b="b" l="l" r="r" t="t"/>
              <a:pathLst>
                <a:path extrusionOk="0" h="177800" w="17780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178757" y="5115154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228615" y="6158865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8543277" y="1143178"/>
              <a:ext cx="228600" cy="228600"/>
            </a:xfrm>
            <a:custGeom>
              <a:rect b="b" l="l" r="r" t="t"/>
              <a:pathLst>
                <a:path extrusionOk="0" h="228600" w="22860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383432" y="1663038"/>
              <a:ext cx="247650" cy="247650"/>
            </a:xfrm>
            <a:custGeom>
              <a:rect b="b" l="l" r="r" t="t"/>
              <a:pathLst>
                <a:path extrusionOk="0" h="247650" w="24765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7048214" y="588632"/>
              <a:ext cx="120650" cy="120650"/>
            </a:xfrm>
            <a:custGeom>
              <a:rect b="b" l="l" r="r" t="t"/>
              <a:pathLst>
                <a:path extrusionOk="0" h="120650" w="12065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79953" y="416357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944385" y="847827"/>
              <a:ext cx="209550" cy="209550"/>
            </a:xfrm>
            <a:custGeom>
              <a:rect b="b" l="l" r="r" t="t"/>
              <a:pathLst>
                <a:path extrusionOk="0" h="209550" w="20955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7996053" y="4996942"/>
              <a:ext cx="215900" cy="215900"/>
            </a:xfrm>
            <a:custGeom>
              <a:rect b="b" l="l" r="r" t="t"/>
              <a:pathLst>
                <a:path extrusionOk="0" h="215900" w="21590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7930852" y="589701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886714" y="4969777"/>
              <a:ext cx="241300" cy="241300"/>
            </a:xfrm>
            <a:custGeom>
              <a:rect b="b" l="l" r="r" t="t"/>
              <a:pathLst>
                <a:path extrusionOk="0" h="241300" w="24130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7615936" y="6549999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9712992" y="6264205"/>
              <a:ext cx="139700" cy="139700"/>
            </a:xfrm>
            <a:custGeom>
              <a:rect b="b" l="l" r="r" t="t"/>
              <a:pathLst>
                <a:path extrusionOk="0" h="139700" w="13970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918981" y="761797"/>
              <a:ext cx="260350" cy="260350"/>
            </a:xfrm>
            <a:custGeom>
              <a:rect b="b" l="l" r="r" t="t"/>
              <a:pathLst>
                <a:path extrusionOk="0" h="260350" w="26035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0723810" y="1571644"/>
              <a:ext cx="215900" cy="215900"/>
            </a:xfrm>
            <a:custGeom>
              <a:rect b="b" l="l" r="r" t="t"/>
              <a:pathLst>
                <a:path extrusionOk="0" h="215900" w="21590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5794877" y="77438"/>
              <a:ext cx="241300" cy="241300"/>
            </a:xfrm>
            <a:custGeom>
              <a:rect b="b" l="l" r="r" t="t"/>
              <a:pathLst>
                <a:path extrusionOk="0" h="241300" w="24130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441448" y="3763378"/>
              <a:ext cx="260350" cy="260350"/>
            </a:xfrm>
            <a:custGeom>
              <a:rect b="b" l="l" r="r" t="t"/>
              <a:pathLst>
                <a:path extrusionOk="0" h="260350" w="26035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884460" y="1888922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575381" y="6582473"/>
              <a:ext cx="88900" cy="88900"/>
            </a:xfrm>
            <a:custGeom>
              <a:rect b="b" l="l" r="r" t="t"/>
              <a:pathLst>
                <a:path extrusionOk="0" h="88900" w="8890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9636201" y="3700926"/>
              <a:ext cx="139700" cy="139700"/>
            </a:xfrm>
            <a:custGeom>
              <a:rect b="b" l="l" r="r" t="t"/>
              <a:pathLst>
                <a:path extrusionOk="0" h="139700" w="13970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1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20124D">
                <a:alpha val="8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b="1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/>
        </p:txBody>
      </p:sp>
      <p:sp>
        <p:nvSpPr>
          <p:cNvPr id="300" name="Google Shape;300;p1"/>
          <p:cNvSpPr txBox="1"/>
          <p:nvPr>
            <p:ph idx="1" type="body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20124D">
                <a:alpha val="8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grpSp>
        <p:nvGrpSpPr>
          <p:cNvPr id="301" name="Google Shape;301;p1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302" name="Google Shape;302;p1"/>
            <p:cNvSpPr/>
            <p:nvPr/>
          </p:nvSpPr>
          <p:spPr>
            <a:xfrm>
              <a:off x="0" y="2615209"/>
              <a:ext cx="6197600" cy="4241800"/>
            </a:xfrm>
            <a:custGeom>
              <a:rect b="b" l="l" r="r" t="t"/>
              <a:pathLst>
                <a:path extrusionOk="0" h="4241800" w="619760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7567930" y="0"/>
              <a:ext cx="4622800" cy="3581400"/>
            </a:xfrm>
            <a:custGeom>
              <a:rect b="b" l="l" r="r" t="t"/>
              <a:pathLst>
                <a:path extrusionOk="0" h="3581400" w="462280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0" y="4017702"/>
              <a:ext cx="2660650" cy="2838450"/>
            </a:xfrm>
            <a:custGeom>
              <a:rect b="b" l="l" r="r" t="t"/>
              <a:pathLst>
                <a:path extrusionOk="0" h="2838450" w="266065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719812" y="0"/>
              <a:ext cx="5467350" cy="3562350"/>
            </a:xfrm>
            <a:custGeom>
              <a:rect b="b" l="l" r="r" t="t"/>
              <a:pathLst>
                <a:path extrusionOk="0" h="3562350" w="546735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RyuxmGo6loBLsYY0lxNypL8FX17FjutO/view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"/>
          <p:cNvSpPr txBox="1"/>
          <p:nvPr>
            <p:ph type="ctrTitle"/>
          </p:nvPr>
        </p:nvSpPr>
        <p:spPr>
          <a:xfrm>
            <a:off x="1786500" y="-220725"/>
            <a:ext cx="5571000" cy="31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with Fernando Torales Acosta</a:t>
            </a:r>
            <a:endParaRPr/>
          </a:p>
        </p:txBody>
      </p:sp>
      <p:pic>
        <p:nvPicPr>
          <p:cNvPr id="754" name="Google Shape;7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7925" y="2689725"/>
            <a:ext cx="1928100" cy="1901400"/>
          </a:xfrm>
          <a:prstGeom prst="hear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1"/>
          <p:cNvSpPr txBox="1"/>
          <p:nvPr>
            <p:ph type="title"/>
          </p:nvPr>
        </p:nvSpPr>
        <p:spPr>
          <a:xfrm>
            <a:off x="1315450" y="42135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as you go</a:t>
            </a:r>
            <a:endParaRPr/>
          </a:p>
        </p:txBody>
      </p:sp>
      <p:sp>
        <p:nvSpPr>
          <p:cNvPr id="820" name="Google Shape;820;p21"/>
          <p:cNvSpPr txBox="1"/>
          <p:nvPr>
            <p:ph idx="1" type="body"/>
          </p:nvPr>
        </p:nvSpPr>
        <p:spPr>
          <a:xfrm>
            <a:off x="1315462" y="1086450"/>
            <a:ext cx="65130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Was machine learning a new skill you had to learn for this research project or did you have experience before?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“I basically didn’t have experience before. That’s kind of the cool thing. There’ll be something interesting you don’t alway have the skillset for it. You </a:t>
            </a:r>
            <a:r>
              <a:rPr lang="en"/>
              <a:t>don't</a:t>
            </a:r>
            <a:r>
              <a:rPr lang="en"/>
              <a:t> always go through a rigorous certification program. You kind of just learn as you do. That’s the very cool thing about physics in general.”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“I’m learning a lot of it on the job. The progress initially is slow as I learn, but it’s been lately, very very interesting results.” </a:t>
            </a:r>
            <a:endParaRPr/>
          </a:p>
        </p:txBody>
      </p:sp>
      <p:sp>
        <p:nvSpPr>
          <p:cNvPr id="821" name="Google Shape;821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2"/>
          <p:cNvSpPr txBox="1"/>
          <p:nvPr/>
        </p:nvSpPr>
        <p:spPr>
          <a:xfrm>
            <a:off x="1946450" y="470150"/>
            <a:ext cx="597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rPr>
              <a:t>Tips for High Schoolers </a:t>
            </a:r>
            <a:endParaRPr sz="3200">
              <a:solidFill>
                <a:srgbClr val="FFFFFF"/>
              </a:solidFill>
              <a:latin typeface="Megrim"/>
              <a:ea typeface="Megrim"/>
              <a:cs typeface="Megrim"/>
              <a:sym typeface="Megrim"/>
            </a:endParaRPr>
          </a:p>
        </p:txBody>
      </p:sp>
      <p:sp>
        <p:nvSpPr>
          <p:cNvPr id="827" name="Google Shape;827;p22"/>
          <p:cNvSpPr txBox="1"/>
          <p:nvPr/>
        </p:nvSpPr>
        <p:spPr>
          <a:xfrm>
            <a:off x="1532725" y="1354075"/>
            <a:ext cx="53505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bel"/>
              <a:buChar char="-"/>
            </a:pPr>
            <a:r>
              <a:rPr lang="en" sz="2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Even if the courses are hard, don’t give up</a:t>
            </a:r>
            <a:endParaRPr sz="2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bel"/>
              <a:buChar char="-"/>
            </a:pPr>
            <a:r>
              <a:rPr lang="en" sz="2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Don’t be afraid to ask simple questions</a:t>
            </a:r>
            <a:endParaRPr sz="2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bel"/>
              <a:buChar char="-"/>
            </a:pPr>
            <a:r>
              <a:rPr lang="en" sz="2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Dr. Acosta had a lot of hobbies in tech before</a:t>
            </a:r>
            <a:endParaRPr sz="2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bel"/>
              <a:buChar char="-"/>
            </a:pPr>
            <a:r>
              <a:rPr lang="en" sz="2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As a grad student, a lot of hobbies fell to the side</a:t>
            </a:r>
            <a:endParaRPr sz="2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bel"/>
              <a:buChar char="-"/>
            </a:pPr>
            <a:r>
              <a:rPr lang="en" sz="2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Learned new skills through physics and those things became hobbies</a:t>
            </a:r>
            <a:endParaRPr sz="2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bel"/>
              <a:buChar char="-"/>
            </a:pPr>
            <a:r>
              <a:rPr lang="en" sz="2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A lot of independence to view interesting things</a:t>
            </a:r>
            <a:endParaRPr sz="2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3"/>
          <p:cNvSpPr txBox="1"/>
          <p:nvPr>
            <p:ph type="title"/>
          </p:nvPr>
        </p:nvSpPr>
        <p:spPr>
          <a:xfrm>
            <a:off x="1315475" y="424475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 it from him</a:t>
            </a:r>
            <a:endParaRPr/>
          </a:p>
        </p:txBody>
      </p:sp>
      <p:pic>
        <p:nvPicPr>
          <p:cNvPr id="833" name="Google Shape;833;p23" title="My Movie 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2142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4"/>
          <p:cNvSpPr txBox="1"/>
          <p:nvPr>
            <p:ph idx="4294967295"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840" name="Google Shape;840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1" name="Google Shape;841;p24"/>
          <p:cNvGrpSpPr/>
          <p:nvPr/>
        </p:nvGrpSpPr>
        <p:grpSpPr>
          <a:xfrm>
            <a:off x="3080615" y="2136917"/>
            <a:ext cx="1596706" cy="1596706"/>
            <a:chOff x="1911350" y="374650"/>
            <a:chExt cx="1739900" cy="1739900"/>
          </a:xfrm>
        </p:grpSpPr>
        <p:sp>
          <p:nvSpPr>
            <p:cNvPr id="842" name="Google Shape;842;p24"/>
            <p:cNvSpPr/>
            <p:nvPr/>
          </p:nvSpPr>
          <p:spPr>
            <a:xfrm>
              <a:off x="1911350" y="374650"/>
              <a:ext cx="1739900" cy="1739900"/>
            </a:xfrm>
            <a:custGeom>
              <a:rect b="b" l="l" r="r" t="t"/>
              <a:pathLst>
                <a:path extrusionOk="0" h="1739900" w="173990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3" name="Google Shape;843;p24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844" name="Google Shape;844;p24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rect b="b" l="l" r="r" t="t"/>
                <a:pathLst>
                  <a:path extrusionOk="0" h="260350" w="161290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4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rect b="b" l="l" r="r" t="t"/>
                <a:pathLst>
                  <a:path extrusionOk="0" h="273050" w="118110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4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rect b="b" l="l" r="r" t="t"/>
                <a:pathLst>
                  <a:path extrusionOk="0" h="266700" w="121285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4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rect b="b" l="l" r="r" t="t"/>
                <a:pathLst>
                  <a:path extrusionOk="0" h="419100" w="162560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4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rect b="b" l="l" r="r" t="t"/>
                <a:pathLst>
                  <a:path extrusionOk="0" h="463550" w="173355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9" name="Google Shape;849;p24"/>
          <p:cNvGrpSpPr/>
          <p:nvPr/>
        </p:nvGrpSpPr>
        <p:grpSpPr>
          <a:xfrm>
            <a:off x="5113802" y="2220122"/>
            <a:ext cx="1481553" cy="1483836"/>
            <a:chOff x="7512049" y="977900"/>
            <a:chExt cx="4121150" cy="4127500"/>
          </a:xfrm>
        </p:grpSpPr>
        <p:sp>
          <p:nvSpPr>
            <p:cNvPr id="850" name="Google Shape;850;p24"/>
            <p:cNvSpPr/>
            <p:nvPr/>
          </p:nvSpPr>
          <p:spPr>
            <a:xfrm>
              <a:off x="7512049" y="977900"/>
              <a:ext cx="4121150" cy="4127500"/>
            </a:xfrm>
            <a:custGeom>
              <a:rect b="b" l="l" r="r" t="t"/>
              <a:pathLst>
                <a:path extrusionOk="0" h="4127500" w="412115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1" name="Google Shape;851;p24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852" name="Google Shape;852;p24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rect b="b" l="l" r="r" t="t"/>
                <a:pathLst>
                  <a:path extrusionOk="0" h="647700" w="81280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rect b="b" l="l" r="r" t="t"/>
                <a:pathLst>
                  <a:path extrusionOk="0" h="393700" w="67310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rect b="b" l="l" r="r" t="t"/>
                <a:pathLst>
                  <a:path extrusionOk="0" h="609600" w="43180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24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rect b="b" l="l" r="r" t="t"/>
                <a:pathLst>
                  <a:path extrusionOk="0" h="539750" w="24765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24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rect b="b" l="l" r="r" t="t"/>
                <a:pathLst>
                  <a:path extrusionOk="0" h="635000" w="40640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24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rect b="b" l="l" r="r" t="t"/>
                <a:pathLst>
                  <a:path extrusionOk="0" h="596900" w="22860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24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rect b="b" l="l" r="r" t="t"/>
                <a:pathLst>
                  <a:path extrusionOk="0" h="374650" w="53340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24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rect b="b" l="l" r="r" t="t"/>
                <a:pathLst>
                  <a:path extrusionOk="0" h="215900" w="47625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rect b="b" l="l" r="r" t="t"/>
                <a:pathLst>
                  <a:path extrusionOk="0" h="641350" w="67310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rect b="b" l="l" r="r" t="t"/>
                <a:pathLst>
                  <a:path extrusionOk="0" h="438150" w="48895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rect b="b" l="l" r="r" t="t"/>
                <a:pathLst>
                  <a:path extrusionOk="0" h="704850" w="81280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24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rect b="b" l="l" r="r" t="t"/>
                <a:pathLst>
                  <a:path extrusionOk="0" h="457200" w="63500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4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rect b="b" l="l" r="r" t="t"/>
                <a:pathLst>
                  <a:path extrusionOk="0" h="476250" w="57785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rect b="b" l="l" r="r" t="t"/>
                <a:pathLst>
                  <a:path extrusionOk="0" h="298450" w="46990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rect b="b" l="l" r="r" t="t"/>
                <a:pathLst>
                  <a:path extrusionOk="0" h="285750" w="15875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rect b="b" l="l" r="r" t="t"/>
                <a:pathLst>
                  <a:path extrusionOk="0" h="279400" w="8890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rect b="b" l="l" r="r" t="t"/>
                <a:pathLst>
                  <a:path extrusionOk="0" h="247650" w="31750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rect b="b" l="l" r="r" t="t"/>
                <a:pathLst>
                  <a:path extrusionOk="0" h="146050" w="27305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4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rect b="b" l="l" r="r" t="t"/>
                <a:pathLst>
                  <a:path extrusionOk="0" h="495300" w="53340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24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rect b="b" l="l" r="r" t="t"/>
                <a:pathLst>
                  <a:path extrusionOk="0" h="330200" w="40005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rect b="b" l="l" r="r" t="t"/>
                <a:pathLst>
                  <a:path extrusionOk="0" h="539750" w="55245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rect b="b" l="l" r="r" t="t"/>
                <a:pathLst>
                  <a:path extrusionOk="0" h="374650" w="39370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rect b="b" l="l" r="r" t="t"/>
                <a:pathLst>
                  <a:path extrusionOk="0" h="393700" w="66040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rect b="b" l="l" r="r" t="t"/>
                <a:pathLst>
                  <a:path extrusionOk="0" h="222250" w="64135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rect b="b" l="l" r="r" t="t"/>
                <a:pathLst>
                  <a:path extrusionOk="0" h="203200" w="64135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4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rect b="b" l="l" r="r" t="t"/>
                <a:pathLst>
                  <a:path extrusionOk="0" h="596900" w="40640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8" name="Google Shape;878;p24"/>
          <p:cNvGrpSpPr/>
          <p:nvPr/>
        </p:nvGrpSpPr>
        <p:grpSpPr>
          <a:xfrm>
            <a:off x="263721" y="2145047"/>
            <a:ext cx="2583332" cy="1505072"/>
            <a:chOff x="4376200" y="2476500"/>
            <a:chExt cx="2190750" cy="1276350"/>
          </a:xfrm>
        </p:grpSpPr>
        <p:sp>
          <p:nvSpPr>
            <p:cNvPr id="879" name="Google Shape;879;p24"/>
            <p:cNvSpPr/>
            <p:nvPr/>
          </p:nvSpPr>
          <p:spPr>
            <a:xfrm>
              <a:off x="4832350" y="2476500"/>
              <a:ext cx="1276350" cy="1276350"/>
            </a:xfrm>
            <a:custGeom>
              <a:rect b="b" l="l" r="r" t="t"/>
              <a:pathLst>
                <a:path extrusionOk="0" h="1276350" w="127635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4376200" y="2918085"/>
              <a:ext cx="2190750" cy="476250"/>
            </a:xfrm>
            <a:custGeom>
              <a:rect b="b" l="l" r="r" t="t"/>
              <a:pathLst>
                <a:path extrusionOk="0" h="476250" w="219075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24"/>
          <p:cNvGrpSpPr/>
          <p:nvPr/>
        </p:nvGrpSpPr>
        <p:grpSpPr>
          <a:xfrm>
            <a:off x="6281542" y="2143932"/>
            <a:ext cx="2599241" cy="4432749"/>
            <a:chOff x="385907" y="2954040"/>
            <a:chExt cx="2496869" cy="4258164"/>
          </a:xfrm>
        </p:grpSpPr>
        <p:sp>
          <p:nvSpPr>
            <p:cNvPr id="882" name="Google Shape;882;p24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fmla="val 10020" name="adj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385907" y="3211704"/>
              <a:ext cx="1943100" cy="4000500"/>
            </a:xfrm>
            <a:custGeom>
              <a:rect b="b" l="l" r="r" t="t"/>
              <a:pathLst>
                <a:path extrusionOk="0" h="4000500" w="194310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2044576" y="3063162"/>
              <a:ext cx="838200" cy="1181100"/>
            </a:xfrm>
            <a:custGeom>
              <a:rect b="b" l="l" r="r" t="t"/>
              <a:pathLst>
                <a:path extrusionOk="0" h="1181100" w="83820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2167738" y="3232150"/>
              <a:ext cx="247650" cy="88900"/>
            </a:xfrm>
            <a:custGeom>
              <a:rect b="b" l="l" r="r" t="t"/>
              <a:pathLst>
                <a:path extrusionOk="0" h="88900" w="24765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4"/>
            <p:cNvSpPr/>
            <p:nvPr/>
          </p:nvSpPr>
          <p:spPr>
            <a:xfrm>
              <a:off x="2056223" y="2954040"/>
              <a:ext cx="406400" cy="374650"/>
            </a:xfrm>
            <a:custGeom>
              <a:rect b="b" l="l" r="r" t="t"/>
              <a:pathLst>
                <a:path extrusionOk="0" h="374650" w="40640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2108394" y="3050617"/>
              <a:ext cx="298450" cy="228600"/>
            </a:xfrm>
            <a:custGeom>
              <a:rect b="b" l="l" r="r" t="t"/>
              <a:pathLst>
                <a:path extrusionOk="0" h="228600" w="29845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4"/>
            <p:cNvSpPr/>
            <p:nvPr/>
          </p:nvSpPr>
          <p:spPr>
            <a:xfrm>
              <a:off x="2133406" y="3111500"/>
              <a:ext cx="31750" cy="101600"/>
            </a:xfrm>
            <a:custGeom>
              <a:rect b="b" l="l" r="r" t="t"/>
              <a:pathLst>
                <a:path extrusionOk="0" h="101600" w="3175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9" name="Google Shape;889;p24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890" name="Google Shape;890;p24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rect b="b" l="l" r="r" t="t"/>
                <a:pathLst>
                  <a:path extrusionOk="0" h="57150" w="12065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rect b="b" l="l" r="r" t="t"/>
                <a:pathLst>
                  <a:path extrusionOk="0" h="44450" w="10795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rect b="b" l="l" r="r" t="t"/>
                <a:pathLst>
                  <a:path extrusionOk="0" h="31750" w="6985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rect b="b" l="l" r="r" t="t"/>
                <a:pathLst>
                  <a:path extrusionOk="0" h="50800" w="15240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rect b="b" l="l" r="r" t="t"/>
                <a:pathLst>
                  <a:path extrusionOk="0" h="82550" w="9525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rect b="b" l="l" r="r" t="t"/>
                <a:pathLst>
                  <a:path extrusionOk="0" h="120650" w="8890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rect b="b" l="l" r="r" t="t"/>
                <a:pathLst>
                  <a:path extrusionOk="0" h="120650" w="12700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rect b="b" l="l" r="r" t="t"/>
                <a:pathLst>
                  <a:path extrusionOk="0" h="44450" w="15240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rect b="b" l="l" r="r" t="t"/>
                <a:pathLst>
                  <a:path extrusionOk="0" h="120650" w="12065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4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rect b="b" l="l" r="r" t="t"/>
                <a:pathLst>
                  <a:path extrusionOk="0" h="50800" w="7620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4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rect b="b" l="l" r="r" t="t"/>
                <a:pathLst>
                  <a:path extrusionOk="0" h="107950" w="5080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4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rect b="b" l="l" r="r" t="t"/>
                <a:pathLst>
                  <a:path extrusionOk="0" h="107950" w="2540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2" name="Google Shape;902;p24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fmla="val 9653" name="adj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/>
          <p:nvPr>
            <p:ph type="ctrTitle"/>
          </p:nvPr>
        </p:nvSpPr>
        <p:spPr>
          <a:xfrm>
            <a:off x="1839825" y="0"/>
            <a:ext cx="5236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path</a:t>
            </a:r>
            <a:endParaRPr/>
          </a:p>
        </p:txBody>
      </p:sp>
      <p:sp>
        <p:nvSpPr>
          <p:cNvPr id="760" name="Google Shape;760;p13"/>
          <p:cNvSpPr txBox="1"/>
          <p:nvPr/>
        </p:nvSpPr>
        <p:spPr>
          <a:xfrm>
            <a:off x="74400" y="1347900"/>
            <a:ext cx="44490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l"/>
              <a:buChar char="-"/>
            </a:pPr>
            <a:r>
              <a:rPr lang="en" sz="22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Undergrad at Stony Brook University - Bachelor of Science in Physics</a:t>
            </a:r>
            <a:endParaRPr sz="22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l"/>
              <a:buChar char="-"/>
            </a:pPr>
            <a:r>
              <a:rPr lang="en" sz="22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Grad school at Berkeley (PhD) - Nuclear Physics - Research on Quark-Gluon Plasma</a:t>
            </a:r>
            <a:endParaRPr sz="22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l"/>
              <a:buChar char="-"/>
            </a:pPr>
            <a:r>
              <a:rPr lang="en" sz="22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Nuclear Physics with a focus on particle physics</a:t>
            </a:r>
            <a:endParaRPr sz="22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bel"/>
              <a:buChar char="-"/>
            </a:pPr>
            <a:r>
              <a:rPr lang="en" sz="22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PostDoc at LBL - Machine Learning</a:t>
            </a:r>
            <a:endParaRPr sz="22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Megrim"/>
              <a:ea typeface="Megrim"/>
              <a:cs typeface="Megrim"/>
              <a:sym typeface="Megrim"/>
            </a:endParaRPr>
          </a:p>
        </p:txBody>
      </p:sp>
      <p:pic>
        <p:nvPicPr>
          <p:cNvPr id="761" name="Google Shape;7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500" y="2536650"/>
            <a:ext cx="3668152" cy="24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1950" y="1159800"/>
            <a:ext cx="3230525" cy="20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4"/>
          <p:cNvSpPr txBox="1"/>
          <p:nvPr>
            <p:ph type="ctrTitle"/>
          </p:nvPr>
        </p:nvSpPr>
        <p:spPr>
          <a:xfrm>
            <a:off x="1953600" y="1361900"/>
            <a:ext cx="5236800" cy="16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Quark-Gluon plasma in lead ion collision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5"/>
          <p:cNvSpPr txBox="1"/>
          <p:nvPr>
            <p:ph type="ctrTitle"/>
          </p:nvPr>
        </p:nvSpPr>
        <p:spPr>
          <a:xfrm>
            <a:off x="-144900" y="197975"/>
            <a:ext cx="4611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Key Points</a:t>
            </a:r>
            <a:endParaRPr/>
          </a:p>
        </p:txBody>
      </p:sp>
      <p:sp>
        <p:nvSpPr>
          <p:cNvPr id="773" name="Google Shape;773;p15"/>
          <p:cNvSpPr txBox="1"/>
          <p:nvPr/>
        </p:nvSpPr>
        <p:spPr>
          <a:xfrm>
            <a:off x="346200" y="1584400"/>
            <a:ext cx="4408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Dr. Acosta made his findings using the ALICE detector (1 of 8) at the LHC</a:t>
            </a: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ALICE focuses on colliding heavy ions as opposed to other detectors which focus on colliding protons</a:t>
            </a: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Dr. Acosta wanted to observe a phenomenon called quark-gluon plasma, a hot “soup” of quarks and gluons</a:t>
            </a: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Quark-gluon plasma has a signature it leaves behind called Flow, which told Dr. Acosta that it was present; He was looking for this signature in proton-proton collisions and proton-lead collisions</a:t>
            </a: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74" name="Google Shape;774;p15"/>
          <p:cNvSpPr txBox="1"/>
          <p:nvPr/>
        </p:nvSpPr>
        <p:spPr>
          <a:xfrm>
            <a:off x="4684275" y="1584400"/>
            <a:ext cx="440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“Are some of the effects we see in lead-lead collisions also present in proton-proton collisions?”</a:t>
            </a: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775" name="Google Shape;7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375" y="2389450"/>
            <a:ext cx="3489250" cy="232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6"/>
          <p:cNvSpPr txBox="1"/>
          <p:nvPr>
            <p:ph type="ctrTitle"/>
          </p:nvPr>
        </p:nvSpPr>
        <p:spPr>
          <a:xfrm>
            <a:off x="887900" y="129125"/>
            <a:ext cx="5236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Quark-Gluon Plasma</a:t>
            </a:r>
            <a:endParaRPr/>
          </a:p>
        </p:txBody>
      </p:sp>
      <p:sp>
        <p:nvSpPr>
          <p:cNvPr id="781" name="Google Shape;781;p16"/>
          <p:cNvSpPr txBox="1"/>
          <p:nvPr>
            <p:ph idx="1" type="subTitle"/>
          </p:nvPr>
        </p:nvSpPr>
        <p:spPr>
          <a:xfrm>
            <a:off x="2433725" y="1417348"/>
            <a:ext cx="5236800" cy="107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Dr. Acosta attempts to understand the universe through understanding of Quark-Gluon Plasma</a:t>
            </a:r>
            <a:endParaRPr sz="2000"/>
          </a:p>
        </p:txBody>
      </p:sp>
      <p:sp>
        <p:nvSpPr>
          <p:cNvPr id="782" name="Google Shape;782;p16"/>
          <p:cNvSpPr txBox="1"/>
          <p:nvPr>
            <p:ph idx="1" type="subTitle"/>
          </p:nvPr>
        </p:nvSpPr>
        <p:spPr>
          <a:xfrm>
            <a:off x="113875" y="2243275"/>
            <a:ext cx="5236800" cy="79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G</a:t>
            </a:r>
            <a:r>
              <a:rPr lang="en" sz="1500">
                <a:solidFill>
                  <a:schemeClr val="dk1"/>
                </a:solidFill>
              </a:rPr>
              <a:t>eneral information is kept inside matter. </a:t>
            </a:r>
            <a:r>
              <a:rPr lang="en" sz="1500">
                <a:solidFill>
                  <a:schemeClr val="dk1"/>
                </a:solidFill>
              </a:rPr>
              <a:t>During a phase transition (Ex. Water Becoming Ice), the same </a:t>
            </a:r>
            <a:r>
              <a:rPr lang="en" sz="1500">
                <a:solidFill>
                  <a:schemeClr val="dk1"/>
                </a:solidFill>
              </a:rPr>
              <a:t>basic</a:t>
            </a:r>
            <a:r>
              <a:rPr lang="en" sz="1500">
                <a:solidFill>
                  <a:schemeClr val="dk1"/>
                </a:solidFill>
              </a:rPr>
              <a:t> information remains inside the matter despite change in state of matter.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783" name="Google Shape;783;p16"/>
          <p:cNvSpPr txBox="1"/>
          <p:nvPr/>
        </p:nvSpPr>
        <p:spPr>
          <a:xfrm>
            <a:off x="4431700" y="2754800"/>
            <a:ext cx="4737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The early universe was consistent of Quark-Gluon Plasma that </a:t>
            </a:r>
            <a:r>
              <a:rPr lang="en" sz="15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underwent various phase transitions over the course of billions of years.</a:t>
            </a:r>
            <a:endParaRPr sz="15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84" name="Google Shape;784;p16"/>
          <p:cNvSpPr txBox="1"/>
          <p:nvPr/>
        </p:nvSpPr>
        <p:spPr>
          <a:xfrm>
            <a:off x="266275" y="3302400"/>
            <a:ext cx="4737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By understanding Quark-Gluon Plasma and the strong nuclear force that influences it, Dr. Acosta attempts to find the initial information that the Quark-Gluon Plasma held before its phase transitions at the beginning of the universe. This information will help us better understand the universe.</a:t>
            </a:r>
            <a:endParaRPr sz="15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85" name="Google Shape;785;p16"/>
          <p:cNvSpPr txBox="1"/>
          <p:nvPr/>
        </p:nvSpPr>
        <p:spPr>
          <a:xfrm>
            <a:off x="295675" y="3302400"/>
            <a:ext cx="47376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By understanding Quark-Gluon Plasma and the strong nuclear force that influences it, Dr. Acosta attempts to find the initial information that the Quark-Gluon Plasma held before its phase transitions at the beginning of the universe. This information will help us better understand the universe.</a:t>
            </a:r>
            <a:endParaRPr b="1" sz="15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86" name="Google Shape;786;p16"/>
          <p:cNvSpPr txBox="1"/>
          <p:nvPr/>
        </p:nvSpPr>
        <p:spPr>
          <a:xfrm>
            <a:off x="4452700" y="2754800"/>
            <a:ext cx="4737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The early universe was consistent of Quark-Gluon Plasma that underwent various phase transitions over the course of billions of years.</a:t>
            </a:r>
            <a:endParaRPr b="1" sz="15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87" name="Google Shape;787;p16"/>
          <p:cNvSpPr txBox="1"/>
          <p:nvPr>
            <p:ph idx="1" type="subTitle"/>
          </p:nvPr>
        </p:nvSpPr>
        <p:spPr>
          <a:xfrm>
            <a:off x="16675" y="2174400"/>
            <a:ext cx="5236800" cy="79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General information is kept inside matter. </a:t>
            </a:r>
            <a:r>
              <a:rPr b="1" lang="en" sz="1500"/>
              <a:t>During a phase transition (Ex. Water Becoming Ice), the same basic information remains inside the matter despite change in state of matter.</a:t>
            </a:r>
            <a:endParaRPr b="1"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7"/>
          <p:cNvSpPr txBox="1"/>
          <p:nvPr>
            <p:ph type="ctrTitle"/>
          </p:nvPr>
        </p:nvSpPr>
        <p:spPr>
          <a:xfrm>
            <a:off x="1953600" y="1366825"/>
            <a:ext cx="5236800" cy="226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for Physics in Deep Inelastic Scattering Experiments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8"/>
          <p:cNvSpPr txBox="1"/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What is deep inelastic scattering?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799" name="Google Shape;799;p18"/>
          <p:cNvSpPr txBox="1"/>
          <p:nvPr>
            <p:ph idx="1" type="body"/>
          </p:nvPr>
        </p:nvSpPr>
        <p:spPr>
          <a:xfrm>
            <a:off x="813750" y="1577775"/>
            <a:ext cx="7516500" cy="297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0000"/>
                </a:highlight>
              </a:rPr>
              <a:t>Leptons eg. e</a:t>
            </a:r>
            <a:r>
              <a:rPr lang="en">
                <a:highlight>
                  <a:srgbClr val="000000"/>
                </a:highlight>
              </a:rPr>
              <a:t>lectrons scatter off a nucleus or proton and hadrons/quarks break off</a:t>
            </a:r>
            <a:endParaRPr>
              <a:highlight>
                <a:srgbClr val="000000"/>
              </a:highlight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0000"/>
                </a:highlight>
              </a:rPr>
              <a:t>Great probe due to its short wavelength</a:t>
            </a:r>
            <a:endParaRPr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0000"/>
                </a:highlight>
              </a:rPr>
              <a:t>Dr. Fernando measures the energy of the electrons before and after to understand the collisions and strong force</a:t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800" name="Google Shape;800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/>
          <p:nvPr>
            <p:ph idx="1" type="body"/>
          </p:nvPr>
        </p:nvSpPr>
        <p:spPr>
          <a:xfrm>
            <a:off x="1135800" y="614525"/>
            <a:ext cx="68724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Electron nucleus collider and detector </a:t>
            </a:r>
            <a:r>
              <a:rPr lang="en">
                <a:solidFill>
                  <a:schemeClr val="lt1"/>
                </a:solidFill>
              </a:rPr>
              <a:t>are</a:t>
            </a:r>
            <a:r>
              <a:rPr lang="en" sz="2400">
                <a:solidFill>
                  <a:schemeClr val="lt1"/>
                </a:solidFill>
              </a:rPr>
              <a:t> still being built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7" name="Google Shape;8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154" y="1523475"/>
            <a:ext cx="5348076" cy="303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0"/>
          <p:cNvSpPr txBox="1"/>
          <p:nvPr>
            <p:ph type="title"/>
          </p:nvPr>
        </p:nvSpPr>
        <p:spPr>
          <a:xfrm>
            <a:off x="1315500" y="594200"/>
            <a:ext cx="6513000" cy="6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Machine learning</a:t>
            </a:r>
            <a:endParaRPr/>
          </a:p>
        </p:txBody>
      </p:sp>
      <p:sp>
        <p:nvSpPr>
          <p:cNvPr id="813" name="Google Shape;813;p20"/>
          <p:cNvSpPr txBox="1"/>
          <p:nvPr>
            <p:ph idx="1" type="body"/>
          </p:nvPr>
        </p:nvSpPr>
        <p:spPr>
          <a:xfrm>
            <a:off x="1099000" y="1292025"/>
            <a:ext cx="69222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Machine learning is being developed to optimize detectors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Computationally expensive simulations are slow and you must change parameters one by one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Neural networks are trained to understand and simulate parameters faster by making a function of larger parameters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