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panose="020B0604020202020204" charset="0"/>
      <p:regular r:id="rId9"/>
      <p:bold r:id="rId10"/>
      <p:italic r:id="rId11"/>
      <p:boldItalic r:id="rId12"/>
    </p:embeddedFont>
    <p:embeddedFont>
      <p:font typeface="Raleway"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77beb0c2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77beb0c2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Catherine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77beb0c2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77beb0c2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August Hundal-Simpson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77beb0c2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77beb0c2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7dfad40e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7dfad40e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Shreya Modak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77beb0c2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377beb0c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Johan Phan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984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latin typeface="Raleway"/>
                <a:ea typeface="Raleway"/>
                <a:cs typeface="Raleway"/>
                <a:sym typeface="Raleway"/>
              </a:rPr>
              <a:t>Elliot Reynolds: Particle Physicist</a:t>
            </a:r>
            <a:endParaRPr b="1">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311700" y="35199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lt1"/>
                </a:solidFill>
                <a:latin typeface="Roboto"/>
                <a:ea typeface="Roboto"/>
                <a:cs typeface="Roboto"/>
                <a:sym typeface="Roboto"/>
              </a:rPr>
              <a:t>Contributions by Shreya Modak, Catherine Judson, Johan Phan, August Hundal-Simpson, and Tanay Bodducherla</a:t>
            </a:r>
            <a:endParaRPr>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017725"/>
            <a:ext cx="8520600" cy="199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Studied at Oxford for his master’s degree (undergrad)</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University of Birmingham for his PhD (dedicated research degree)</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Now is a Chamberlain Fellow / postdoc (temporary research job after PhD) at Lawrence Berkeley National Lab as an experimental particle physicist </a:t>
            </a:r>
            <a:endParaRPr>
              <a:solidFill>
                <a:schemeClr val="dk1"/>
              </a:solidFill>
              <a:latin typeface="Roboto"/>
              <a:ea typeface="Roboto"/>
              <a:cs typeface="Roboto"/>
              <a:sym typeface="Roboto"/>
            </a:endParaRPr>
          </a:p>
          <a:p>
            <a:pPr marL="914400" lvl="1"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Has more independence as a fellow- is funded by the lab instead of an advisor</a:t>
            </a:r>
            <a:endParaRPr>
              <a:solidFill>
                <a:schemeClr val="dk1"/>
              </a:solidFill>
              <a:latin typeface="Roboto"/>
              <a:ea typeface="Roboto"/>
              <a:cs typeface="Roboto"/>
              <a:sym typeface="Roboto"/>
            </a:endParaRPr>
          </a:p>
        </p:txBody>
      </p:sp>
      <p:pic>
        <p:nvPicPr>
          <p:cNvPr id="61" name="Google Shape;61;p14"/>
          <p:cNvPicPr preferRelativeResize="0"/>
          <p:nvPr/>
        </p:nvPicPr>
        <p:blipFill>
          <a:blip r:embed="rId3">
            <a:alphaModFix/>
          </a:blip>
          <a:stretch>
            <a:fillRect/>
          </a:stretch>
        </p:blipFill>
        <p:spPr>
          <a:xfrm>
            <a:off x="2464450" y="3061325"/>
            <a:ext cx="3327026" cy="1997125"/>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Background</a:t>
            </a:r>
            <a:endParaRPr>
              <a:latin typeface="Raleway"/>
              <a:ea typeface="Raleway"/>
              <a:cs typeface="Raleway"/>
              <a:sym typeface="Raleway"/>
            </a:endParaRPr>
          </a:p>
        </p:txBody>
      </p:sp>
      <p:pic>
        <p:nvPicPr>
          <p:cNvPr id="63" name="Google Shape;63;p14" descr="University of Birmingham : Rankings, Fees &amp; Courses Details | Top  Universities"/>
          <p:cNvPicPr preferRelativeResize="0"/>
          <p:nvPr/>
        </p:nvPicPr>
        <p:blipFill>
          <a:blip r:embed="rId4">
            <a:alphaModFix/>
          </a:blip>
          <a:stretch>
            <a:fillRect/>
          </a:stretch>
        </p:blipFill>
        <p:spPr>
          <a:xfrm>
            <a:off x="2464438" y="3061319"/>
            <a:ext cx="946800" cy="946800"/>
          </a:xfrm>
          <a:prstGeom prst="rect">
            <a:avLst/>
          </a:prstGeom>
          <a:noFill/>
          <a:ln>
            <a:noFill/>
          </a:ln>
        </p:spPr>
      </p:pic>
      <p:pic>
        <p:nvPicPr>
          <p:cNvPr id="64" name="Google Shape;64;p14"/>
          <p:cNvPicPr preferRelativeResize="0"/>
          <p:nvPr/>
        </p:nvPicPr>
        <p:blipFill>
          <a:blip r:embed="rId5">
            <a:alphaModFix/>
          </a:blip>
          <a:stretch>
            <a:fillRect/>
          </a:stretch>
        </p:blipFill>
        <p:spPr>
          <a:xfrm>
            <a:off x="5914925" y="3058200"/>
            <a:ext cx="3169125" cy="2042325"/>
          </a:xfrm>
          <a:prstGeom prst="rect">
            <a:avLst/>
          </a:prstGeom>
          <a:noFill/>
          <a:ln>
            <a:noFill/>
          </a:ln>
        </p:spPr>
      </p:pic>
      <p:pic>
        <p:nvPicPr>
          <p:cNvPr id="65" name="Google Shape;65;p14"/>
          <p:cNvPicPr preferRelativeResize="0"/>
          <p:nvPr/>
        </p:nvPicPr>
        <p:blipFill>
          <a:blip r:embed="rId6">
            <a:alphaModFix/>
          </a:blip>
          <a:stretch>
            <a:fillRect/>
          </a:stretch>
        </p:blipFill>
        <p:spPr>
          <a:xfrm>
            <a:off x="5914924" y="3058200"/>
            <a:ext cx="1027200" cy="778950"/>
          </a:xfrm>
          <a:prstGeom prst="rect">
            <a:avLst/>
          </a:prstGeom>
          <a:noFill/>
          <a:ln>
            <a:noFill/>
          </a:ln>
        </p:spPr>
      </p:pic>
      <p:pic>
        <p:nvPicPr>
          <p:cNvPr id="66" name="Google Shape;66;p14"/>
          <p:cNvPicPr preferRelativeResize="0"/>
          <p:nvPr/>
        </p:nvPicPr>
        <p:blipFill>
          <a:blip r:embed="rId7">
            <a:alphaModFix/>
          </a:blip>
          <a:stretch>
            <a:fillRect/>
          </a:stretch>
        </p:blipFill>
        <p:spPr>
          <a:xfrm>
            <a:off x="117550" y="3087525"/>
            <a:ext cx="2191818" cy="1997124"/>
          </a:xfrm>
          <a:prstGeom prst="rect">
            <a:avLst/>
          </a:prstGeom>
          <a:noFill/>
          <a:ln>
            <a:noFill/>
          </a:ln>
        </p:spPr>
      </p:pic>
      <p:pic>
        <p:nvPicPr>
          <p:cNvPr id="67" name="Google Shape;67;p14" descr="File:Oxford-University-Circlet.svg"/>
          <p:cNvPicPr preferRelativeResize="0"/>
          <p:nvPr/>
        </p:nvPicPr>
        <p:blipFill>
          <a:blip r:embed="rId8">
            <a:alphaModFix/>
          </a:blip>
          <a:stretch>
            <a:fillRect/>
          </a:stretch>
        </p:blipFill>
        <p:spPr>
          <a:xfrm>
            <a:off x="122493" y="3087533"/>
            <a:ext cx="907007" cy="10354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Why he likes physics + inspiration</a:t>
            </a:r>
            <a:endParaRPr>
              <a:latin typeface="Raleway"/>
              <a:ea typeface="Raleway"/>
              <a:cs typeface="Raleway"/>
              <a:sym typeface="Raleway"/>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General feeling of awe </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After learning about modern physics, realized everything he previously knew about the universe was completely changed</a:t>
            </a:r>
            <a:endParaRPr>
              <a:solidFill>
                <a:schemeClr val="dk1"/>
              </a:solidFill>
              <a:latin typeface="Roboto"/>
              <a:ea typeface="Roboto"/>
              <a:cs typeface="Roboto"/>
              <a:sym typeface="Roboto"/>
            </a:endParaRPr>
          </a:p>
          <a:p>
            <a:pPr marL="914400" lvl="1"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e=mc</a:t>
            </a:r>
            <a:r>
              <a:rPr lang="en" sz="1800" baseline="30000">
                <a:solidFill>
                  <a:schemeClr val="dk1"/>
                </a:solidFill>
                <a:latin typeface="Roboto"/>
                <a:ea typeface="Roboto"/>
                <a:cs typeface="Roboto"/>
                <a:sym typeface="Roboto"/>
              </a:rPr>
              <a:t>2</a:t>
            </a:r>
            <a:r>
              <a:rPr lang="en" sz="1800">
                <a:solidFill>
                  <a:schemeClr val="dk1"/>
                </a:solidFill>
                <a:latin typeface="Roboto"/>
                <a:ea typeface="Roboto"/>
                <a:cs typeface="Roboto"/>
                <a:sym typeface="Roboto"/>
              </a:rPr>
              <a:t> [everything has a bunch of energy]</a:t>
            </a:r>
            <a:endParaRPr sz="1800">
              <a:solidFill>
                <a:schemeClr val="dk1"/>
              </a:solidFill>
              <a:latin typeface="Roboto"/>
              <a:ea typeface="Roboto"/>
              <a:cs typeface="Roboto"/>
              <a:sym typeface="Roboto"/>
            </a:endParaRPr>
          </a:p>
          <a:p>
            <a:pPr marL="914400" lvl="1"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Young’s double slit experiment [particles can also act as waves]</a:t>
            </a:r>
            <a:endParaRPr sz="1800">
              <a:solidFill>
                <a:schemeClr val="dk1"/>
              </a:solidFill>
              <a:latin typeface="Roboto"/>
              <a:ea typeface="Roboto"/>
              <a:cs typeface="Roboto"/>
              <a:sym typeface="Roboto"/>
            </a:endParaRPr>
          </a:p>
          <a:p>
            <a:pPr marL="914400" lvl="1"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Special relativity - time dilation + length contraction [unification of space and time]</a:t>
            </a:r>
            <a:endParaRPr sz="1800">
              <a:solidFill>
                <a:schemeClr val="dk1"/>
              </a:solidFill>
              <a:latin typeface="Roboto"/>
              <a:ea typeface="Roboto"/>
              <a:cs typeface="Roboto"/>
              <a:sym typeface="Roboto"/>
            </a:endParaRPr>
          </a:p>
        </p:txBody>
      </p:sp>
      <p:pic>
        <p:nvPicPr>
          <p:cNvPr id="74" name="Google Shape;74;p15"/>
          <p:cNvPicPr preferRelativeResize="0"/>
          <p:nvPr/>
        </p:nvPicPr>
        <p:blipFill rotWithShape="1">
          <a:blip r:embed="rId3">
            <a:alphaModFix/>
          </a:blip>
          <a:srcRect t="16740" b="23493"/>
          <a:stretch/>
        </p:blipFill>
        <p:spPr>
          <a:xfrm>
            <a:off x="5092300" y="3174500"/>
            <a:ext cx="3294500" cy="1969000"/>
          </a:xfrm>
          <a:prstGeom prst="rect">
            <a:avLst/>
          </a:prstGeom>
          <a:noFill/>
          <a:ln>
            <a:noFill/>
          </a:ln>
        </p:spPr>
      </p:pic>
      <p:pic>
        <p:nvPicPr>
          <p:cNvPr id="75" name="Google Shape;75;p15"/>
          <p:cNvPicPr preferRelativeResize="0"/>
          <p:nvPr/>
        </p:nvPicPr>
        <p:blipFill>
          <a:blip r:embed="rId4">
            <a:alphaModFix/>
          </a:blip>
          <a:stretch>
            <a:fillRect/>
          </a:stretch>
        </p:blipFill>
        <p:spPr>
          <a:xfrm>
            <a:off x="1159925" y="3573738"/>
            <a:ext cx="2090225" cy="117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Research</a:t>
            </a:r>
            <a:endParaRPr>
              <a:latin typeface="Raleway"/>
              <a:ea typeface="Raleway"/>
              <a:cs typeface="Raleway"/>
              <a:sym typeface="Raleway"/>
            </a:endParaRPr>
          </a:p>
        </p:txBody>
      </p:sp>
      <p:sp>
        <p:nvSpPr>
          <p:cNvPr id="81" name="Google Shape;81;p16"/>
          <p:cNvSpPr txBox="1">
            <a:spLocks noGrp="1"/>
          </p:cNvSpPr>
          <p:nvPr>
            <p:ph type="body" idx="1"/>
          </p:nvPr>
        </p:nvSpPr>
        <p:spPr>
          <a:xfrm>
            <a:off x="311700" y="542875"/>
            <a:ext cx="8520600" cy="444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Beyond the standard model physics [BSM physics]</a:t>
            </a:r>
            <a:endParaRPr>
              <a:solidFill>
                <a:schemeClr val="dk1"/>
              </a:solidFill>
              <a:latin typeface="Roboto"/>
              <a:ea typeface="Roboto"/>
              <a:cs typeface="Roboto"/>
              <a:sym typeface="Roboto"/>
            </a:endParaRPr>
          </a:p>
          <a:p>
            <a:pPr marL="914400" lvl="1" indent="-342900" algn="l" rtl="0">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Observing the decay of the Higgs Boson to see if it can produce any new particles that haven’t been observed yet</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Measuring the strength of the interactions between the Higgs boson / Higgs field and the charm quark</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Methods for production of pairs of Higgs bosons</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0" algn="l" rtl="0">
              <a:lnSpc>
                <a:spcPct val="75000"/>
              </a:lnSpc>
              <a:spcBef>
                <a:spcPts val="1200"/>
              </a:spcBef>
              <a:spcAft>
                <a:spcPts val="0"/>
              </a:spcAft>
              <a:buNone/>
            </a:pPr>
            <a:r>
              <a:rPr lang="en">
                <a:solidFill>
                  <a:schemeClr val="dk1"/>
                </a:solidFill>
                <a:latin typeface="Roboto"/>
                <a:ea typeface="Roboto"/>
                <a:cs typeface="Roboto"/>
                <a:sym typeface="Roboto"/>
              </a:rPr>
              <a:t>*uses quantum mechanics as a framework to </a:t>
            </a:r>
            <a:endParaRPr>
              <a:solidFill>
                <a:schemeClr val="dk1"/>
              </a:solidFill>
              <a:latin typeface="Roboto"/>
              <a:ea typeface="Roboto"/>
              <a:cs typeface="Roboto"/>
              <a:sym typeface="Roboto"/>
            </a:endParaRPr>
          </a:p>
          <a:p>
            <a:pPr marL="457200" lvl="0" indent="0" algn="l" rtl="0">
              <a:lnSpc>
                <a:spcPct val="75000"/>
              </a:lnSpc>
              <a:spcBef>
                <a:spcPts val="1200"/>
              </a:spcBef>
              <a:spcAft>
                <a:spcPts val="0"/>
              </a:spcAft>
              <a:buNone/>
            </a:pPr>
            <a:r>
              <a:rPr lang="en">
                <a:solidFill>
                  <a:schemeClr val="dk1"/>
                </a:solidFill>
                <a:latin typeface="Roboto"/>
                <a:ea typeface="Roboto"/>
                <a:cs typeface="Roboto"/>
                <a:sym typeface="Roboto"/>
              </a:rPr>
              <a:t>study elementary particles - assumes quantum </a:t>
            </a:r>
            <a:endParaRPr>
              <a:solidFill>
                <a:schemeClr val="dk1"/>
              </a:solidFill>
              <a:latin typeface="Roboto"/>
              <a:ea typeface="Roboto"/>
              <a:cs typeface="Roboto"/>
              <a:sym typeface="Roboto"/>
            </a:endParaRPr>
          </a:p>
          <a:p>
            <a:pPr marL="457200" lvl="0" indent="0" algn="l" rtl="0">
              <a:lnSpc>
                <a:spcPct val="75000"/>
              </a:lnSpc>
              <a:spcBef>
                <a:spcPts val="1200"/>
              </a:spcBef>
              <a:spcAft>
                <a:spcPts val="1200"/>
              </a:spcAft>
              <a:buNone/>
            </a:pPr>
            <a:r>
              <a:rPr lang="en">
                <a:solidFill>
                  <a:schemeClr val="dk1"/>
                </a:solidFill>
                <a:latin typeface="Roboto"/>
                <a:ea typeface="Roboto"/>
                <a:cs typeface="Roboto"/>
                <a:sym typeface="Roboto"/>
              </a:rPr>
              <a:t>mechanical model of the universe*</a:t>
            </a:r>
            <a:endParaRPr>
              <a:solidFill>
                <a:schemeClr val="dk1"/>
              </a:solidFill>
              <a:latin typeface="Roboto"/>
              <a:ea typeface="Roboto"/>
              <a:cs typeface="Roboto"/>
              <a:sym typeface="Roboto"/>
            </a:endParaRPr>
          </a:p>
        </p:txBody>
      </p:sp>
      <p:pic>
        <p:nvPicPr>
          <p:cNvPr id="82" name="Google Shape;82;p16"/>
          <p:cNvPicPr preferRelativeResize="0"/>
          <p:nvPr/>
        </p:nvPicPr>
        <p:blipFill>
          <a:blip r:embed="rId3">
            <a:alphaModFix/>
          </a:blip>
          <a:stretch>
            <a:fillRect/>
          </a:stretch>
        </p:blipFill>
        <p:spPr>
          <a:xfrm>
            <a:off x="5912513" y="1995150"/>
            <a:ext cx="3133776" cy="299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20125" y="10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What topics in physics are correlated with his research?</a:t>
            </a:r>
            <a:endParaRPr>
              <a:latin typeface="Raleway"/>
              <a:ea typeface="Raleway"/>
              <a:cs typeface="Raleway"/>
              <a:sym typeface="Raleway"/>
            </a:endParaRPr>
          </a:p>
        </p:txBody>
      </p:sp>
      <p:sp>
        <p:nvSpPr>
          <p:cNvPr id="88" name="Google Shape;88;p17"/>
          <p:cNvSpPr txBox="1">
            <a:spLocks noGrp="1"/>
          </p:cNvSpPr>
          <p:nvPr>
            <p:ph type="body" idx="1"/>
          </p:nvPr>
        </p:nvSpPr>
        <p:spPr>
          <a:xfrm>
            <a:off x="220125" y="677600"/>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Font typeface="Roboto"/>
              <a:buChar char="-"/>
            </a:pPr>
            <a:r>
              <a:rPr lang="en" sz="1500">
                <a:solidFill>
                  <a:srgbClr val="000000"/>
                </a:solidFill>
                <a:latin typeface="Roboto"/>
                <a:ea typeface="Roboto"/>
                <a:cs typeface="Roboto"/>
                <a:sym typeface="Roboto"/>
              </a:rPr>
              <a:t>Foundations were laid by the theories of quantum mechanics and special relativity 100 years ago, in relation to general relativity, space and time</a:t>
            </a:r>
            <a:endParaRPr sz="1500">
              <a:solidFill>
                <a:srgbClr val="000000"/>
              </a:solidFill>
              <a:latin typeface="Roboto"/>
              <a:ea typeface="Roboto"/>
              <a:cs typeface="Roboto"/>
              <a:sym typeface="Roboto"/>
            </a:endParaRPr>
          </a:p>
          <a:p>
            <a:pPr marL="457200" lvl="0" indent="-323850" algn="l" rtl="0">
              <a:spcBef>
                <a:spcPts val="0"/>
              </a:spcBef>
              <a:spcAft>
                <a:spcPts val="0"/>
              </a:spcAft>
              <a:buClr>
                <a:srgbClr val="000000"/>
              </a:buClr>
              <a:buSzPts val="1500"/>
              <a:buFont typeface="Roboto"/>
              <a:buChar char="-"/>
            </a:pPr>
            <a:r>
              <a:rPr lang="en" sz="1500">
                <a:solidFill>
                  <a:srgbClr val="000000"/>
                </a:solidFill>
                <a:latin typeface="Roboto"/>
                <a:ea typeface="Roboto"/>
                <a:cs typeface="Roboto"/>
                <a:sym typeface="Roboto"/>
              </a:rPr>
              <a:t>Relativistic quantum mechanics, production of pairs of Higgs boson, quantum field theory, in specific the decay of the Higgs Boson into new particles, interaction strength between Higgs boson and charm quark. </a:t>
            </a:r>
            <a:endParaRPr sz="1500">
              <a:solidFill>
                <a:srgbClr val="000000"/>
              </a:solidFill>
              <a:latin typeface="Roboto"/>
              <a:ea typeface="Roboto"/>
              <a:cs typeface="Roboto"/>
              <a:sym typeface="Roboto"/>
            </a:endParaRPr>
          </a:p>
          <a:p>
            <a:pPr marL="0" lvl="0" indent="0" algn="l" rtl="0">
              <a:spcBef>
                <a:spcPts val="1200"/>
              </a:spcBef>
              <a:spcAft>
                <a:spcPts val="0"/>
              </a:spcAft>
              <a:buNone/>
            </a:pPr>
            <a:r>
              <a:rPr lang="en" sz="1500">
                <a:solidFill>
                  <a:srgbClr val="000000"/>
                </a:solidFill>
                <a:latin typeface="Roboto"/>
                <a:ea typeface="Roboto"/>
                <a:cs typeface="Roboto"/>
                <a:sym typeface="Roboto"/>
              </a:rPr>
              <a:t>I</a:t>
            </a:r>
            <a:r>
              <a:rPr lang="en" sz="1300">
                <a:solidFill>
                  <a:srgbClr val="000000"/>
                </a:solidFill>
                <a:latin typeface="Roboto"/>
                <a:ea typeface="Roboto"/>
                <a:cs typeface="Roboto"/>
                <a:sym typeface="Roboto"/>
              </a:rPr>
              <a:t>nteresting Fact that Elliot mentioned: while you are travelling through space you are essentially aging differently depending on how fast you are travelling. For example if you are going to Venus, you would be aging as you travel there, but on Earth you people would be aging much faster relative to you, due to the principles of special relativity. It could feel like you spent 10 years on the spaceship, but on Earth it would have been significantly longer.</a:t>
            </a:r>
            <a:endParaRPr sz="1300">
              <a:solidFill>
                <a:srgbClr val="000000"/>
              </a:solidFill>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endParaRPr>
              <a:solidFill>
                <a:srgbClr val="000000"/>
              </a:solidFill>
              <a:latin typeface="Roboto"/>
              <a:ea typeface="Roboto"/>
              <a:cs typeface="Roboto"/>
              <a:sym typeface="Roboto"/>
            </a:endParaRPr>
          </a:p>
          <a:p>
            <a:pPr marL="0" lvl="0" indent="0" algn="l" rtl="0">
              <a:spcBef>
                <a:spcPts val="1200"/>
              </a:spcBef>
              <a:spcAft>
                <a:spcPts val="1200"/>
              </a:spcAft>
              <a:buNone/>
            </a:pPr>
            <a:endParaRPr>
              <a:solidFill>
                <a:srgbClr val="000000"/>
              </a:solidFill>
              <a:latin typeface="Roboto"/>
              <a:ea typeface="Roboto"/>
              <a:cs typeface="Roboto"/>
              <a:sym typeface="Roboto"/>
            </a:endParaRPr>
          </a:p>
        </p:txBody>
      </p:sp>
      <p:pic>
        <p:nvPicPr>
          <p:cNvPr id="89" name="Google Shape;89;p17" descr="How Warp Speed Works | HowStuffWorks"/>
          <p:cNvPicPr preferRelativeResize="0"/>
          <p:nvPr/>
        </p:nvPicPr>
        <p:blipFill>
          <a:blip r:embed="rId3">
            <a:alphaModFix/>
          </a:blip>
          <a:stretch>
            <a:fillRect/>
          </a:stretch>
        </p:blipFill>
        <p:spPr>
          <a:xfrm>
            <a:off x="313975" y="3177125"/>
            <a:ext cx="2380850" cy="196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Work with ATLAS</a:t>
            </a:r>
            <a:endParaRPr>
              <a:latin typeface="Raleway"/>
              <a:ea typeface="Raleway"/>
              <a:cs typeface="Raleway"/>
              <a:sym typeface="Raleway"/>
            </a:endParaRPr>
          </a:p>
        </p:txBody>
      </p:sp>
      <p:sp>
        <p:nvSpPr>
          <p:cNvPr id="95" name="Google Shape;95;p18"/>
          <p:cNvSpPr txBox="1">
            <a:spLocks noGrp="1"/>
          </p:cNvSpPr>
          <p:nvPr>
            <p:ph type="body" idx="1"/>
          </p:nvPr>
        </p:nvSpPr>
        <p:spPr>
          <a:xfrm>
            <a:off x="311700" y="6190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ATLAS is a detector at the Large Hadron Collider (LHC), which is a particle accelerator at CERN.</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Studies the Higgs Boson, and how it decays.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Studies how the Higgs boson and charm quark interact</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Analyses data coming from the ATLAS detector</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Upgrades the detector and accelerator, allowing for data to be taken faster, so more data can be taken.</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Probe station: analyzes the quality of silicon to see whether it is suitable to be used in the ATLAS detector</a:t>
            </a:r>
            <a:endParaRPr>
              <a:solidFill>
                <a:schemeClr val="dk1"/>
              </a:solidFill>
              <a:latin typeface="Roboto"/>
              <a:ea typeface="Roboto"/>
              <a:cs typeface="Roboto"/>
              <a:sym typeface="Roboto"/>
            </a:endParaRPr>
          </a:p>
        </p:txBody>
      </p:sp>
      <p:pic>
        <p:nvPicPr>
          <p:cNvPr id="96" name="Google Shape;96;p18"/>
          <p:cNvPicPr preferRelativeResize="0"/>
          <p:nvPr/>
        </p:nvPicPr>
        <p:blipFill>
          <a:blip r:embed="rId3">
            <a:alphaModFix/>
          </a:blip>
          <a:stretch>
            <a:fillRect/>
          </a:stretch>
        </p:blipFill>
        <p:spPr>
          <a:xfrm>
            <a:off x="6192425" y="3417125"/>
            <a:ext cx="2511975" cy="16813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On-screen Show (16:9)</PresentationFormat>
  <Paragraphs>39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Roboto</vt:lpstr>
      <vt:lpstr>Raleway</vt:lpstr>
      <vt:lpstr>Simple Light</vt:lpstr>
      <vt:lpstr>Elliot Reynolds: Particle Physicist</vt:lpstr>
      <vt:lpstr>Background</vt:lpstr>
      <vt:lpstr>Why he likes physics + inspiration</vt:lpstr>
      <vt:lpstr>Research</vt:lpstr>
      <vt:lpstr>What topics in physics are correlated with his research?</vt:lpstr>
      <vt:lpstr>Work with ATLAS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Elliot Reynolds: Particle Physicist</dc:title>
  <dc:creator>Laurie Kerrigan</dc:creator>
  <cp:lastModifiedBy>Laurie Kerrigan</cp:lastModifiedBy>
  <cp:revision>1</cp:revision>
  <dcterms:modified xsi:type="dcterms:W3CDTF">2022-07-08T18:38:39Z</dcterms:modified>
</cp:coreProperties>
</file>